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73" r:id="rId5"/>
    <p:sldId id="262" r:id="rId6"/>
    <p:sldId id="274" r:id="rId7"/>
    <p:sldId id="263" r:id="rId8"/>
    <p:sldId id="264" r:id="rId9"/>
    <p:sldId id="265" r:id="rId10"/>
    <p:sldId id="266" r:id="rId11"/>
    <p:sldId id="275" r:id="rId12"/>
    <p:sldId id="276" r:id="rId13"/>
    <p:sldId id="277" r:id="rId14"/>
    <p:sldId id="268" r:id="rId15"/>
    <p:sldId id="269" r:id="rId16"/>
    <p:sldId id="270" r:id="rId17"/>
    <p:sldId id="271" r:id="rId18"/>
    <p:sldId id="272" r:id="rId19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21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908511-73E4-47FC-8FEA-9C88BB564C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F028DE71-6E2C-4225-924A-CBD85AE704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F40CCE-9AFA-42D6-98A8-33089EF5C1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9FE9D-3F40-460A-86FC-94F4FB47E3B1}" type="datetimeFigureOut">
              <a:rPr lang="de-DE" smtClean="0"/>
              <a:t>24.01.2023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53B1E51-862A-43D4-9CB6-5E3959DF1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83DB2DF-6A4C-43CF-9931-017FF2F9AE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A8BE1E-D544-4820-A2A0-08F523A9991C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680113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FC2B7A-683C-481C-9ED9-6B6024220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32A2384F-5E04-4CDA-8273-B54846053D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ACB705C-3A65-4F45-BE21-FCBC9B37EF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9FE9D-3F40-460A-86FC-94F4FB47E3B1}" type="datetimeFigureOut">
              <a:rPr lang="de-DE" smtClean="0"/>
              <a:t>24.01.2023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7686BB8-FB41-4B54-88D4-241DB59530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6D48EFA-9061-44DB-B998-A59618408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A8BE1E-D544-4820-A2A0-08F523A9991C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140378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EEC55F6F-B31A-4147-B080-2930ACAF1E9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4E7FE60F-CC7F-4E41-BDE3-45A46F7A16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21C8240-DF7E-4BD4-AFA0-15B0BF4224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9FE9D-3F40-460A-86FC-94F4FB47E3B1}" type="datetimeFigureOut">
              <a:rPr lang="de-DE" smtClean="0"/>
              <a:t>24.01.2023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536B6EE-DAFC-4558-8E40-4FDBA92F22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52FB404-D58E-4D8D-94CE-25788F236D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A8BE1E-D544-4820-A2A0-08F523A9991C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19680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DAD448-DABD-42F7-BDFA-F90041CA6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BBBE151-7559-4DAE-B595-256E5B04EF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71A35E4-2580-45CA-A42B-E568E2A4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9FE9D-3F40-460A-86FC-94F4FB47E3B1}" type="datetimeFigureOut">
              <a:rPr lang="de-DE" smtClean="0"/>
              <a:t>24.01.2023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31C6F78-BD3A-4A0C-B75A-58ED6A3AB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2BEB71E-8F6A-4802-90C4-B09E6431A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A8BE1E-D544-4820-A2A0-08F523A9991C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614362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61713B-8102-4148-8352-DE684F67E5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F39CFAB-67C0-4B1D-8034-360EFA8C75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F92032C-AE8E-44FC-9637-D074C42E97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9FE9D-3F40-460A-86FC-94F4FB47E3B1}" type="datetimeFigureOut">
              <a:rPr lang="de-DE" smtClean="0"/>
              <a:t>24.01.2023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9169792-EFD7-47C1-89E8-0D9A738B2B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79E706F-D661-4F82-8CBF-637C6DAD11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A8BE1E-D544-4820-A2A0-08F523A9991C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029504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EDD2853-480B-47A0-9A3B-47B5E9762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B58AD6E-B22B-4F2B-A6C8-6A818F3B50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A0261BA-24C2-44DA-B873-C11BAA10BD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F44DA37-B9D4-4106-994C-933B6C730A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9FE9D-3F40-460A-86FC-94F4FB47E3B1}" type="datetimeFigureOut">
              <a:rPr lang="de-DE" smtClean="0"/>
              <a:t>24.01.2023</a:t>
            </a:fld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C92F751-9CCF-423E-8469-3F5B30057B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0137CB6-7778-4966-9A85-1F718F4223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A8BE1E-D544-4820-A2A0-08F523A9991C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849236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859E05-0CB3-4AB8-BCFC-EB83B62853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124AAB0-ACFF-4AD1-9340-C31BD144B9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A2248F8-E5E8-4C6E-A9F5-7775412AFD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A049814-1C3F-4BF1-A77D-9C2F6CA4D78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DD2E57BA-DFEE-42FC-BA97-50569C0DB03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1CDA69B1-30FD-42FE-B7D8-279113FAF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9FE9D-3F40-460A-86FC-94F4FB47E3B1}" type="datetimeFigureOut">
              <a:rPr lang="de-DE" smtClean="0"/>
              <a:t>24.01.2023</a:t>
            </a:fld>
            <a:endParaRPr lang="de-DE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92F9CB24-7D95-4459-B435-C68305DC2C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717E187F-6F09-42C2-95FB-25003AEC64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A8BE1E-D544-4820-A2A0-08F523A9991C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709131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31396E4-96F8-4E6F-8C0F-30076B9E71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D4CD508A-5998-4D6E-B5FF-0CF6194FC0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9FE9D-3F40-460A-86FC-94F4FB47E3B1}" type="datetimeFigureOut">
              <a:rPr lang="de-DE" smtClean="0"/>
              <a:t>24.01.2023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E65DD65-DF3F-4F9C-BB1B-BD48E0BD86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CA69303-40A4-4EA3-A8C1-152E7B4EC3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A8BE1E-D544-4820-A2A0-08F523A9991C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925166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E830280D-EB22-484F-9D6E-D34580E9BA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9FE9D-3F40-460A-86FC-94F4FB47E3B1}" type="datetimeFigureOut">
              <a:rPr lang="de-DE" smtClean="0"/>
              <a:t>24.01.2023</a:t>
            </a:fld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226B2907-1AB7-492B-848A-4BC1F05A44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F856B35-E769-4521-83D6-12375D7E4D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A8BE1E-D544-4820-A2A0-08F523A9991C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284933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FF6E52-6F08-47AC-810B-40599FC1F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AED11F8-5E9D-4BDC-9FC9-BA2BD0A6B3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700B77F-0D65-4776-A9F0-66688F4E01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D564709-E605-4441-ADB7-C4955F390D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9FE9D-3F40-460A-86FC-94F4FB47E3B1}" type="datetimeFigureOut">
              <a:rPr lang="de-DE" smtClean="0"/>
              <a:t>24.01.2023</a:t>
            </a:fld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BBF2F06-3BF2-4451-B37E-377E7056FC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CDDB1B1-DF85-446D-BF6C-E6A57643BB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A8BE1E-D544-4820-A2A0-08F523A9991C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003797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A2DAF9-B6FD-4086-A335-AE668D045C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BDFC549D-BF7F-4342-9AC1-40FBDF9C089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3676A80-7477-435F-AC73-4EC071EA28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BAA6AE7-F33A-40ED-9EB3-8D1F00DB13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9FE9D-3F40-460A-86FC-94F4FB47E3B1}" type="datetimeFigureOut">
              <a:rPr lang="de-DE" smtClean="0"/>
              <a:t>24.01.2023</a:t>
            </a:fld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2F92F29-CFA7-4FC8-9792-F81FE745D2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C6FBD6D-5C9A-4D82-89F8-8863E2217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A8BE1E-D544-4820-A2A0-08F523A9991C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392523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EC4FA4C4-3DEE-4E1E-BEEC-5494103E8C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6BA5166-0980-4A79-981D-2DCB70603D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39571D2-0F46-45B0-9CF1-0F0E5A9D960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19FE9D-3F40-460A-86FC-94F4FB47E3B1}" type="datetimeFigureOut">
              <a:rPr lang="de-DE" smtClean="0"/>
              <a:t>24.01.2023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9AF7144-59A3-4215-BECA-5756B0EE31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653A50E-A868-409C-8561-43D2AAE4FE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A8BE1E-D544-4820-A2A0-08F523A9991C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879475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F2F77E1-D5C9-4C04-84F2-0CFFCB0F752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800" b="1" dirty="0">
                <a:latin typeface="Bahnschrift" panose="020B0502040204020203" pitchFamily="34" charset="0"/>
              </a:rPr>
              <a:t>Homework</a:t>
            </a:r>
            <a:r>
              <a:rPr lang="de-DE" sz="4800" b="1" dirty="0">
                <a:latin typeface="Bahnschrift" panose="020B0502040204020203" pitchFamily="34" charset="0"/>
              </a:rPr>
              <a:t> </a:t>
            </a:r>
            <a:r>
              <a:rPr lang="en-US" sz="4800" b="1" dirty="0">
                <a:latin typeface="Bahnschrift" panose="020B0502040204020203" pitchFamily="34" charset="0"/>
              </a:rPr>
              <a:t>Exercise</a:t>
            </a:r>
            <a:r>
              <a:rPr lang="de-DE" sz="4800" b="1" dirty="0">
                <a:latin typeface="Bahnschrift" panose="020B0502040204020203" pitchFamily="34" charset="0"/>
              </a:rPr>
              <a:t> 02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9117E0F-9A85-4870-94DF-1E0A190BFC8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de-DE" sz="2000" dirty="0">
                <a:latin typeface="Bahnschrift" panose="020B0502040204020203" pitchFamily="34" charset="0"/>
              </a:rPr>
              <a:t>Geodetic Earth Observation, WS 2022/23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F3C7C79-1499-4020-852B-91DAFDD638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2643" y="93306"/>
            <a:ext cx="1266721" cy="1380822"/>
          </a:xfrm>
          <a:prstGeom prst="rect">
            <a:avLst/>
          </a:prstGeom>
        </p:spPr>
      </p:pic>
      <p:pic>
        <p:nvPicPr>
          <p:cNvPr id="9" name="Grafik 8" descr="Ein Bild, das Text enthält.&#10;&#10;Automatisch generierte Beschreibung">
            <a:extLst>
              <a:ext uri="{FF2B5EF4-FFF2-40B4-BE49-F238E27FC236}">
                <a16:creationId xmlns:a16="http://schemas.microsoft.com/office/drawing/2014/main" id="{0C63B7CD-A9AB-4EE0-A9E0-7157EFA116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934" y="177282"/>
            <a:ext cx="2453952" cy="617001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5D89E324-6AD7-4A5F-8B50-09C0A4AF22A7}"/>
              </a:ext>
            </a:extLst>
          </p:cNvPr>
          <p:cNvSpPr txBox="1"/>
          <p:nvPr/>
        </p:nvSpPr>
        <p:spPr>
          <a:xfrm>
            <a:off x="8141368" y="6456917"/>
            <a:ext cx="39479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400" dirty="0">
                <a:latin typeface="Bahnschrift" panose="020B0502040204020203" pitchFamily="34" charset="0"/>
              </a:rPr>
              <a:t>Christopher Mahn, Silas Teske, Joshua Wolf</a:t>
            </a:r>
          </a:p>
        </p:txBody>
      </p:sp>
    </p:spTree>
    <p:extLst>
      <p:ext uri="{BB962C8B-B14F-4D97-AF65-F5344CB8AC3E}">
        <p14:creationId xmlns:p14="http://schemas.microsoft.com/office/powerpoint/2010/main" val="40925187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C279835E-CFB9-27BC-4095-0D2ACB6E0E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6743" y="1383266"/>
            <a:ext cx="4891323" cy="510961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1747315-2CB4-46C6-8AC2-95B18E1A77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811" y="365125"/>
            <a:ext cx="9370832" cy="1325563"/>
          </a:xfrm>
        </p:spPr>
        <p:txBody>
          <a:bodyPr>
            <a:normAutofit/>
          </a:bodyPr>
          <a:lstStyle/>
          <a:p>
            <a:pPr algn="ctr"/>
            <a:r>
              <a:rPr lang="de-DE" sz="3600" dirty="0">
                <a:latin typeface="Bahnschrift" panose="020B0502040204020203" pitchFamily="34" charset="0"/>
              </a:rPr>
              <a:t>d) </a:t>
            </a:r>
            <a:r>
              <a:rPr lang="de-DE" sz="3600" dirty="0" err="1">
                <a:latin typeface="Bahnschrift" panose="020B0502040204020203" pitchFamily="34" charset="0"/>
              </a:rPr>
              <a:t>Filtering</a:t>
            </a:r>
            <a:r>
              <a:rPr lang="de-DE" sz="3600" dirty="0">
                <a:latin typeface="Bahnschrift" panose="020B0502040204020203" pitchFamily="34" charset="0"/>
              </a:rPr>
              <a:t> of the </a:t>
            </a:r>
            <a:r>
              <a:rPr lang="de-DE" sz="3600" dirty="0" err="1">
                <a:latin typeface="Bahnschrift" panose="020B0502040204020203" pitchFamily="34" charset="0"/>
              </a:rPr>
              <a:t>spherical</a:t>
            </a:r>
            <a:r>
              <a:rPr lang="de-DE" sz="3600" dirty="0">
                <a:latin typeface="Bahnschrift" panose="020B0502040204020203" pitchFamily="34" charset="0"/>
              </a:rPr>
              <a:t> </a:t>
            </a:r>
            <a:br>
              <a:rPr lang="de-DE" sz="3600" dirty="0">
                <a:latin typeface="Bahnschrift" panose="020B0502040204020203" pitchFamily="34" charset="0"/>
              </a:rPr>
            </a:br>
            <a:r>
              <a:rPr lang="de-DE" sz="3600" dirty="0" err="1">
                <a:latin typeface="Bahnschrift" panose="020B0502040204020203" pitchFamily="34" charset="0"/>
              </a:rPr>
              <a:t>harmonic</a:t>
            </a:r>
            <a:r>
              <a:rPr lang="de-DE" sz="3600" dirty="0">
                <a:latin typeface="Bahnschrift" panose="020B0502040204020203" pitchFamily="34" charset="0"/>
              </a:rPr>
              <a:t> </a:t>
            </a:r>
            <a:r>
              <a:rPr lang="de-DE" sz="3600" dirty="0" err="1">
                <a:latin typeface="Bahnschrift" panose="020B0502040204020203" pitchFamily="34" charset="0"/>
              </a:rPr>
              <a:t>coefficients</a:t>
            </a:r>
            <a:endParaRPr lang="de-DE" sz="4000" dirty="0">
              <a:latin typeface="Bahnschrift" panose="020B0502040204020203" pitchFamily="34" charset="0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734E635-B60E-4608-9187-A76C7679ED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623884" cy="4351338"/>
          </a:xfrm>
        </p:spPr>
        <p:txBody>
          <a:bodyPr>
            <a:normAutofit/>
          </a:bodyPr>
          <a:lstStyle/>
          <a:p>
            <a:r>
              <a:rPr lang="de-DE" sz="2000" dirty="0">
                <a:latin typeface="Bahnschrift" panose="020B0502040204020203" pitchFamily="34" charset="0"/>
              </a:rPr>
              <a:t>r = 100 km</a:t>
            </a:r>
            <a:endParaRPr lang="de-DE" sz="1600" dirty="0">
              <a:latin typeface="Bahnschrift" panose="020B0502040204020203" pitchFamily="34" charset="0"/>
            </a:endParaRPr>
          </a:p>
        </p:txBody>
      </p:sp>
      <p:pic>
        <p:nvPicPr>
          <p:cNvPr id="4" name="Grafik 3" descr="Ein Bild, das Text enthält.&#10;&#10;Automatisch generierte Beschreibung">
            <a:extLst>
              <a:ext uri="{FF2B5EF4-FFF2-40B4-BE49-F238E27FC236}">
                <a16:creationId xmlns:a16="http://schemas.microsoft.com/office/drawing/2014/main" id="{17619843-12CD-4097-98FD-A4CB5227CF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934" y="177282"/>
            <a:ext cx="2453952" cy="617001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FE2650D6-39AC-43CB-8D6E-FC1114815F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2643" y="93306"/>
            <a:ext cx="1266721" cy="1380822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1BBD6F97-93E7-4C42-99EB-D40C8A38AA31}"/>
              </a:ext>
            </a:extLst>
          </p:cNvPr>
          <p:cNvSpPr txBox="1"/>
          <p:nvPr/>
        </p:nvSpPr>
        <p:spPr>
          <a:xfrm>
            <a:off x="8141368" y="6456917"/>
            <a:ext cx="39479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400" dirty="0">
                <a:latin typeface="Bahnschrift" panose="020B0502040204020203" pitchFamily="34" charset="0"/>
              </a:rPr>
              <a:t>Christopher Mahn, Silas Teske, Joshua Wolf</a:t>
            </a:r>
          </a:p>
        </p:txBody>
      </p:sp>
    </p:spTree>
    <p:extLst>
      <p:ext uri="{BB962C8B-B14F-4D97-AF65-F5344CB8AC3E}">
        <p14:creationId xmlns:p14="http://schemas.microsoft.com/office/powerpoint/2010/main" val="20975120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AF9B474C-BFC0-809F-0C3E-706DE6381A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6742" y="1378925"/>
            <a:ext cx="4891323" cy="510961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1747315-2CB4-46C6-8AC2-95B18E1A77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811" y="365125"/>
            <a:ext cx="9370832" cy="1325563"/>
          </a:xfrm>
        </p:spPr>
        <p:txBody>
          <a:bodyPr>
            <a:normAutofit/>
          </a:bodyPr>
          <a:lstStyle/>
          <a:p>
            <a:pPr algn="ctr"/>
            <a:r>
              <a:rPr lang="de-DE" sz="3600" dirty="0">
                <a:latin typeface="Bahnschrift" panose="020B0502040204020203" pitchFamily="34" charset="0"/>
              </a:rPr>
              <a:t>d) </a:t>
            </a:r>
            <a:r>
              <a:rPr lang="de-DE" sz="3600" dirty="0" err="1">
                <a:latin typeface="Bahnschrift" panose="020B0502040204020203" pitchFamily="34" charset="0"/>
              </a:rPr>
              <a:t>Filtering</a:t>
            </a:r>
            <a:r>
              <a:rPr lang="de-DE" sz="3600" dirty="0">
                <a:latin typeface="Bahnschrift" panose="020B0502040204020203" pitchFamily="34" charset="0"/>
              </a:rPr>
              <a:t> of the </a:t>
            </a:r>
            <a:r>
              <a:rPr lang="de-DE" sz="3600" dirty="0" err="1">
                <a:latin typeface="Bahnschrift" panose="020B0502040204020203" pitchFamily="34" charset="0"/>
              </a:rPr>
              <a:t>spherical</a:t>
            </a:r>
            <a:r>
              <a:rPr lang="de-DE" sz="3600" dirty="0">
                <a:latin typeface="Bahnschrift" panose="020B0502040204020203" pitchFamily="34" charset="0"/>
              </a:rPr>
              <a:t> </a:t>
            </a:r>
            <a:br>
              <a:rPr lang="de-DE" sz="3600" dirty="0">
                <a:latin typeface="Bahnschrift" panose="020B0502040204020203" pitchFamily="34" charset="0"/>
              </a:rPr>
            </a:br>
            <a:r>
              <a:rPr lang="de-DE" sz="3600" dirty="0" err="1">
                <a:latin typeface="Bahnschrift" panose="020B0502040204020203" pitchFamily="34" charset="0"/>
              </a:rPr>
              <a:t>harmonic</a:t>
            </a:r>
            <a:r>
              <a:rPr lang="de-DE" sz="3600" dirty="0">
                <a:latin typeface="Bahnschrift" panose="020B0502040204020203" pitchFamily="34" charset="0"/>
              </a:rPr>
              <a:t> </a:t>
            </a:r>
            <a:r>
              <a:rPr lang="de-DE" sz="3600" dirty="0" err="1">
                <a:latin typeface="Bahnschrift" panose="020B0502040204020203" pitchFamily="34" charset="0"/>
              </a:rPr>
              <a:t>coefficients</a:t>
            </a:r>
            <a:endParaRPr lang="de-DE" sz="4000" dirty="0">
              <a:latin typeface="Bahnschrift" panose="020B0502040204020203" pitchFamily="34" charset="0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734E635-B60E-4608-9187-A76C7679ED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623884" cy="4351338"/>
          </a:xfrm>
        </p:spPr>
        <p:txBody>
          <a:bodyPr>
            <a:normAutofit/>
          </a:bodyPr>
          <a:lstStyle/>
          <a:p>
            <a:r>
              <a:rPr lang="de-DE" sz="2000" dirty="0">
                <a:latin typeface="Bahnschrift" panose="020B0502040204020203" pitchFamily="34" charset="0"/>
              </a:rPr>
              <a:t>r = 250 km</a:t>
            </a:r>
            <a:endParaRPr lang="de-DE" sz="1600" dirty="0">
              <a:latin typeface="Bahnschrift" panose="020B0502040204020203" pitchFamily="34" charset="0"/>
            </a:endParaRPr>
          </a:p>
        </p:txBody>
      </p:sp>
      <p:pic>
        <p:nvPicPr>
          <p:cNvPr id="4" name="Grafik 3" descr="Ein Bild, das Text enthält.&#10;&#10;Automatisch generierte Beschreibung">
            <a:extLst>
              <a:ext uri="{FF2B5EF4-FFF2-40B4-BE49-F238E27FC236}">
                <a16:creationId xmlns:a16="http://schemas.microsoft.com/office/drawing/2014/main" id="{17619843-12CD-4097-98FD-A4CB5227CF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934" y="177282"/>
            <a:ext cx="2453952" cy="617001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FE2650D6-39AC-43CB-8D6E-FC1114815F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2643" y="93306"/>
            <a:ext cx="1266721" cy="1380822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1BBD6F97-93E7-4C42-99EB-D40C8A38AA31}"/>
              </a:ext>
            </a:extLst>
          </p:cNvPr>
          <p:cNvSpPr txBox="1"/>
          <p:nvPr/>
        </p:nvSpPr>
        <p:spPr>
          <a:xfrm>
            <a:off x="8141368" y="6456917"/>
            <a:ext cx="39479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400" dirty="0">
                <a:latin typeface="Bahnschrift" panose="020B0502040204020203" pitchFamily="34" charset="0"/>
              </a:rPr>
              <a:t>Christopher Mahn, Silas Teske, Joshua Wolf</a:t>
            </a:r>
          </a:p>
        </p:txBody>
      </p:sp>
    </p:spTree>
    <p:extLst>
      <p:ext uri="{BB962C8B-B14F-4D97-AF65-F5344CB8AC3E}">
        <p14:creationId xmlns:p14="http://schemas.microsoft.com/office/powerpoint/2010/main" val="14906063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70809A96-AE1F-EFD3-8C0A-1FF082AF67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6741" y="1378925"/>
            <a:ext cx="4891323" cy="510961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1747315-2CB4-46C6-8AC2-95B18E1A77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811" y="365125"/>
            <a:ext cx="9370832" cy="1325563"/>
          </a:xfrm>
        </p:spPr>
        <p:txBody>
          <a:bodyPr>
            <a:normAutofit/>
          </a:bodyPr>
          <a:lstStyle/>
          <a:p>
            <a:pPr algn="ctr"/>
            <a:r>
              <a:rPr lang="de-DE" sz="3600" dirty="0">
                <a:latin typeface="Bahnschrift" panose="020B0502040204020203" pitchFamily="34" charset="0"/>
              </a:rPr>
              <a:t>d) </a:t>
            </a:r>
            <a:r>
              <a:rPr lang="de-DE" sz="3600" dirty="0" err="1">
                <a:latin typeface="Bahnschrift" panose="020B0502040204020203" pitchFamily="34" charset="0"/>
              </a:rPr>
              <a:t>Filtering</a:t>
            </a:r>
            <a:r>
              <a:rPr lang="de-DE" sz="3600" dirty="0">
                <a:latin typeface="Bahnschrift" panose="020B0502040204020203" pitchFamily="34" charset="0"/>
              </a:rPr>
              <a:t> of the </a:t>
            </a:r>
            <a:r>
              <a:rPr lang="de-DE" sz="3600" dirty="0" err="1">
                <a:latin typeface="Bahnschrift" panose="020B0502040204020203" pitchFamily="34" charset="0"/>
              </a:rPr>
              <a:t>spherical</a:t>
            </a:r>
            <a:r>
              <a:rPr lang="de-DE" sz="3600" dirty="0">
                <a:latin typeface="Bahnschrift" panose="020B0502040204020203" pitchFamily="34" charset="0"/>
              </a:rPr>
              <a:t> </a:t>
            </a:r>
            <a:br>
              <a:rPr lang="de-DE" sz="3600" dirty="0">
                <a:latin typeface="Bahnschrift" panose="020B0502040204020203" pitchFamily="34" charset="0"/>
              </a:rPr>
            </a:br>
            <a:r>
              <a:rPr lang="de-DE" sz="3600" dirty="0" err="1">
                <a:latin typeface="Bahnschrift" panose="020B0502040204020203" pitchFamily="34" charset="0"/>
              </a:rPr>
              <a:t>harmonic</a:t>
            </a:r>
            <a:r>
              <a:rPr lang="de-DE" sz="3600" dirty="0">
                <a:latin typeface="Bahnschrift" panose="020B0502040204020203" pitchFamily="34" charset="0"/>
              </a:rPr>
              <a:t> </a:t>
            </a:r>
            <a:r>
              <a:rPr lang="de-DE" sz="3600" dirty="0" err="1">
                <a:latin typeface="Bahnschrift" panose="020B0502040204020203" pitchFamily="34" charset="0"/>
              </a:rPr>
              <a:t>coefficients</a:t>
            </a:r>
            <a:endParaRPr lang="de-DE" sz="4000" dirty="0">
              <a:latin typeface="Bahnschrift" panose="020B0502040204020203" pitchFamily="34" charset="0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734E635-B60E-4608-9187-A76C7679ED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623884" cy="4351338"/>
          </a:xfrm>
        </p:spPr>
        <p:txBody>
          <a:bodyPr>
            <a:normAutofit/>
          </a:bodyPr>
          <a:lstStyle/>
          <a:p>
            <a:r>
              <a:rPr lang="de-DE" sz="2000" dirty="0">
                <a:latin typeface="Bahnschrift" panose="020B0502040204020203" pitchFamily="34" charset="0"/>
              </a:rPr>
              <a:t>r = 500 km</a:t>
            </a:r>
            <a:endParaRPr lang="de-DE" sz="1600" dirty="0">
              <a:latin typeface="Bahnschrift" panose="020B0502040204020203" pitchFamily="34" charset="0"/>
            </a:endParaRPr>
          </a:p>
        </p:txBody>
      </p:sp>
      <p:pic>
        <p:nvPicPr>
          <p:cNvPr id="4" name="Grafik 3" descr="Ein Bild, das Text enthält.&#10;&#10;Automatisch generierte Beschreibung">
            <a:extLst>
              <a:ext uri="{FF2B5EF4-FFF2-40B4-BE49-F238E27FC236}">
                <a16:creationId xmlns:a16="http://schemas.microsoft.com/office/drawing/2014/main" id="{17619843-12CD-4097-98FD-A4CB5227CF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934" y="177282"/>
            <a:ext cx="2453952" cy="617001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FE2650D6-39AC-43CB-8D6E-FC1114815F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2643" y="93306"/>
            <a:ext cx="1266721" cy="1380822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1BBD6F97-93E7-4C42-99EB-D40C8A38AA31}"/>
              </a:ext>
            </a:extLst>
          </p:cNvPr>
          <p:cNvSpPr txBox="1"/>
          <p:nvPr/>
        </p:nvSpPr>
        <p:spPr>
          <a:xfrm>
            <a:off x="8141368" y="6456917"/>
            <a:ext cx="39479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400" dirty="0">
                <a:latin typeface="Bahnschrift" panose="020B0502040204020203" pitchFamily="34" charset="0"/>
              </a:rPr>
              <a:t>Christopher Mahn, Silas Teske, Joshua Wolf</a:t>
            </a:r>
          </a:p>
        </p:txBody>
      </p:sp>
    </p:spTree>
    <p:extLst>
      <p:ext uri="{BB962C8B-B14F-4D97-AF65-F5344CB8AC3E}">
        <p14:creationId xmlns:p14="http://schemas.microsoft.com/office/powerpoint/2010/main" val="16603202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37DF7BBC-486B-05F6-75EE-0311C90BBC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6740" y="1378925"/>
            <a:ext cx="4891323" cy="510961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1747315-2CB4-46C6-8AC2-95B18E1A77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811" y="365125"/>
            <a:ext cx="9370832" cy="1325563"/>
          </a:xfrm>
        </p:spPr>
        <p:txBody>
          <a:bodyPr>
            <a:normAutofit/>
          </a:bodyPr>
          <a:lstStyle/>
          <a:p>
            <a:pPr algn="ctr"/>
            <a:r>
              <a:rPr lang="de-DE" sz="3600" dirty="0">
                <a:latin typeface="Bahnschrift" panose="020B0502040204020203" pitchFamily="34" charset="0"/>
              </a:rPr>
              <a:t>d) </a:t>
            </a:r>
            <a:r>
              <a:rPr lang="de-DE" sz="3600" dirty="0" err="1">
                <a:latin typeface="Bahnschrift" panose="020B0502040204020203" pitchFamily="34" charset="0"/>
              </a:rPr>
              <a:t>Filtering</a:t>
            </a:r>
            <a:r>
              <a:rPr lang="de-DE" sz="3600" dirty="0">
                <a:latin typeface="Bahnschrift" panose="020B0502040204020203" pitchFamily="34" charset="0"/>
              </a:rPr>
              <a:t> of the </a:t>
            </a:r>
            <a:r>
              <a:rPr lang="de-DE" sz="3600" dirty="0" err="1">
                <a:latin typeface="Bahnschrift" panose="020B0502040204020203" pitchFamily="34" charset="0"/>
              </a:rPr>
              <a:t>spherical</a:t>
            </a:r>
            <a:r>
              <a:rPr lang="de-DE" sz="3600" dirty="0">
                <a:latin typeface="Bahnschrift" panose="020B0502040204020203" pitchFamily="34" charset="0"/>
              </a:rPr>
              <a:t> </a:t>
            </a:r>
            <a:br>
              <a:rPr lang="de-DE" sz="3600" dirty="0">
                <a:latin typeface="Bahnschrift" panose="020B0502040204020203" pitchFamily="34" charset="0"/>
              </a:rPr>
            </a:br>
            <a:r>
              <a:rPr lang="de-DE" sz="3600" dirty="0" err="1">
                <a:latin typeface="Bahnschrift" panose="020B0502040204020203" pitchFamily="34" charset="0"/>
              </a:rPr>
              <a:t>harmonic</a:t>
            </a:r>
            <a:r>
              <a:rPr lang="de-DE" sz="3600" dirty="0">
                <a:latin typeface="Bahnschrift" panose="020B0502040204020203" pitchFamily="34" charset="0"/>
              </a:rPr>
              <a:t> </a:t>
            </a:r>
            <a:r>
              <a:rPr lang="de-DE" sz="3600" dirty="0" err="1">
                <a:latin typeface="Bahnschrift" panose="020B0502040204020203" pitchFamily="34" charset="0"/>
              </a:rPr>
              <a:t>coefficients</a:t>
            </a:r>
            <a:endParaRPr lang="de-DE" sz="4000" dirty="0">
              <a:latin typeface="Bahnschrift" panose="020B0502040204020203" pitchFamily="34" charset="0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734E635-B60E-4608-9187-A76C7679ED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623884" cy="4351338"/>
          </a:xfrm>
        </p:spPr>
        <p:txBody>
          <a:bodyPr>
            <a:normAutofit/>
          </a:bodyPr>
          <a:lstStyle/>
          <a:p>
            <a:r>
              <a:rPr lang="de-DE" sz="2000" dirty="0">
                <a:latin typeface="Bahnschrift" panose="020B0502040204020203" pitchFamily="34" charset="0"/>
              </a:rPr>
              <a:t>r = 750 km</a:t>
            </a:r>
            <a:endParaRPr lang="de-DE" sz="1600" dirty="0">
              <a:latin typeface="Bahnschrift" panose="020B0502040204020203" pitchFamily="34" charset="0"/>
            </a:endParaRPr>
          </a:p>
        </p:txBody>
      </p:sp>
      <p:pic>
        <p:nvPicPr>
          <p:cNvPr id="4" name="Grafik 3" descr="Ein Bild, das Text enthält.&#10;&#10;Automatisch generierte Beschreibung">
            <a:extLst>
              <a:ext uri="{FF2B5EF4-FFF2-40B4-BE49-F238E27FC236}">
                <a16:creationId xmlns:a16="http://schemas.microsoft.com/office/drawing/2014/main" id="{17619843-12CD-4097-98FD-A4CB5227CF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934" y="177282"/>
            <a:ext cx="2453952" cy="617001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FE2650D6-39AC-43CB-8D6E-FC1114815F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2643" y="93306"/>
            <a:ext cx="1266721" cy="1380822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1BBD6F97-93E7-4C42-99EB-D40C8A38AA31}"/>
              </a:ext>
            </a:extLst>
          </p:cNvPr>
          <p:cNvSpPr txBox="1"/>
          <p:nvPr/>
        </p:nvSpPr>
        <p:spPr>
          <a:xfrm>
            <a:off x="8141368" y="6456917"/>
            <a:ext cx="39479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400" dirty="0">
                <a:latin typeface="Bahnschrift" panose="020B0502040204020203" pitchFamily="34" charset="0"/>
              </a:rPr>
              <a:t>Christopher Mahn, Silas Teske, Joshua Wolf</a:t>
            </a:r>
          </a:p>
        </p:txBody>
      </p:sp>
    </p:spTree>
    <p:extLst>
      <p:ext uri="{BB962C8B-B14F-4D97-AF65-F5344CB8AC3E}">
        <p14:creationId xmlns:p14="http://schemas.microsoft.com/office/powerpoint/2010/main" val="11053930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747315-2CB4-46C6-8AC2-95B18E1A77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811" y="365125"/>
            <a:ext cx="9370832" cy="1325563"/>
          </a:xfrm>
        </p:spPr>
        <p:txBody>
          <a:bodyPr>
            <a:normAutofit/>
          </a:bodyPr>
          <a:lstStyle/>
          <a:p>
            <a:pPr algn="ctr"/>
            <a:r>
              <a:rPr lang="de-DE" sz="3600" dirty="0">
                <a:latin typeface="Bahnschrift" panose="020B0502040204020203" pitchFamily="34" charset="0"/>
              </a:rPr>
              <a:t>e) </a:t>
            </a:r>
            <a:r>
              <a:rPr lang="en-US" sz="3600" dirty="0">
                <a:latin typeface="Bahnschrift" panose="020B0502040204020203" pitchFamily="34" charset="0"/>
              </a:rPr>
              <a:t>Computation of a time series </a:t>
            </a:r>
            <a:br>
              <a:rPr lang="en-US" sz="3600" dirty="0">
                <a:latin typeface="Bahnschrift" panose="020B0502040204020203" pitchFamily="34" charset="0"/>
              </a:rPr>
            </a:br>
            <a:r>
              <a:rPr lang="en-US" sz="3600" dirty="0">
                <a:latin typeface="Bahnschrift" panose="020B0502040204020203" pitchFamily="34" charset="0"/>
              </a:rPr>
              <a:t>of region averages</a:t>
            </a:r>
            <a:endParaRPr lang="de-DE" sz="4000" dirty="0">
              <a:latin typeface="Bahnschrift" panose="020B0502040204020203" pitchFamily="34" charset="0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734E635-B60E-4608-9187-A76C7679ED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/>
          </a:bodyPr>
          <a:lstStyle/>
          <a:p>
            <a:r>
              <a:rPr lang="de-DE" sz="2000" dirty="0">
                <a:latin typeface="Bahnschrift" panose="020B0502040204020203" pitchFamily="34" charset="0"/>
              </a:rPr>
              <a:t>EWH time-</a:t>
            </a:r>
            <a:r>
              <a:rPr lang="de-DE" sz="2000" dirty="0" err="1">
                <a:latin typeface="Bahnschrift" panose="020B0502040204020203" pitchFamily="34" charset="0"/>
              </a:rPr>
              <a:t>series</a:t>
            </a:r>
            <a:r>
              <a:rPr lang="de-DE" sz="2000" dirty="0">
                <a:latin typeface="Bahnschrift" panose="020B0502040204020203" pitchFamily="34" charset="0"/>
              </a:rPr>
              <a:t> </a:t>
            </a:r>
            <a:r>
              <a:rPr lang="de-DE" sz="2000" dirty="0" err="1">
                <a:latin typeface="Bahnschrift" panose="020B0502040204020203" pitchFamily="34" charset="0"/>
              </a:rPr>
              <a:t>for</a:t>
            </a:r>
            <a:r>
              <a:rPr lang="de-DE" sz="2000" dirty="0">
                <a:latin typeface="Bahnschrift" panose="020B0502040204020203" pitchFamily="34" charset="0"/>
              </a:rPr>
              <a:t> </a:t>
            </a:r>
            <a:r>
              <a:rPr lang="de-DE" sz="2000" dirty="0" err="1">
                <a:latin typeface="Bahnschrift" panose="020B0502040204020203" pitchFamily="34" charset="0"/>
              </a:rPr>
              <a:t>the</a:t>
            </a:r>
            <a:r>
              <a:rPr lang="de-DE" sz="2000" dirty="0">
                <a:latin typeface="Bahnschrift" panose="020B0502040204020203" pitchFamily="34" charset="0"/>
              </a:rPr>
              <a:t> </a:t>
            </a:r>
            <a:r>
              <a:rPr lang="de-DE" sz="2000" dirty="0" err="1">
                <a:latin typeface="Bahnschrift" panose="020B0502040204020203" pitchFamily="34" charset="0"/>
              </a:rPr>
              <a:t>region</a:t>
            </a:r>
            <a:r>
              <a:rPr lang="de-DE" sz="2000" dirty="0">
                <a:latin typeface="Bahnschrift" panose="020B0502040204020203" pitchFamily="34" charset="0"/>
              </a:rPr>
              <a:t> </a:t>
            </a:r>
            <a:r>
              <a:rPr lang="de-DE" sz="2000" dirty="0" err="1">
                <a:latin typeface="Bahnschrift" panose="020B0502040204020203" pitchFamily="34" charset="0"/>
              </a:rPr>
              <a:t>average</a:t>
            </a:r>
            <a:r>
              <a:rPr lang="de-DE" sz="2000" dirty="0">
                <a:latin typeface="Bahnschrift" panose="020B0502040204020203" pitchFamily="34" charset="0"/>
              </a:rPr>
              <a:t> </a:t>
            </a:r>
            <a:r>
              <a:rPr lang="de-DE" sz="2000" dirty="0" err="1">
                <a:latin typeface="Bahnschrift" panose="020B0502040204020203" pitchFamily="34" charset="0"/>
              </a:rPr>
              <a:t>defined</a:t>
            </a:r>
            <a:r>
              <a:rPr lang="de-DE" sz="2000" dirty="0">
                <a:latin typeface="Bahnschrift" panose="020B0502040204020203" pitchFamily="34" charset="0"/>
              </a:rPr>
              <a:t> </a:t>
            </a:r>
            <a:r>
              <a:rPr lang="de-DE" sz="2000" dirty="0" err="1">
                <a:latin typeface="Bahnschrift" panose="020B0502040204020203" pitchFamily="34" charset="0"/>
              </a:rPr>
              <a:t>by</a:t>
            </a:r>
            <a:r>
              <a:rPr lang="de-DE" sz="2000" dirty="0">
                <a:latin typeface="Bahnschrift" panose="020B0502040204020203" pitchFamily="34" charset="0"/>
              </a:rPr>
              <a:t> </a:t>
            </a:r>
            <a:r>
              <a:rPr lang="de-DE" sz="2000" dirty="0" err="1">
                <a:latin typeface="Bahnschrift" panose="020B0502040204020203" pitchFamily="34" charset="0"/>
              </a:rPr>
              <a:t>the</a:t>
            </a:r>
            <a:r>
              <a:rPr lang="de-DE" sz="2000" dirty="0">
                <a:latin typeface="Bahnschrift" panose="020B0502040204020203" pitchFamily="34" charset="0"/>
              </a:rPr>
              <a:t> </a:t>
            </a:r>
            <a:r>
              <a:rPr lang="de-DE" sz="2000" dirty="0" err="1">
                <a:latin typeface="Bahnschrift" panose="020B0502040204020203" pitchFamily="34" charset="0"/>
              </a:rPr>
              <a:t>polygon</a:t>
            </a:r>
            <a:endParaRPr lang="de-DE" sz="2000" dirty="0">
              <a:latin typeface="Bahnschrift" panose="020B0502040204020203" pitchFamily="34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de-DE" sz="1200" dirty="0" err="1">
                <a:latin typeface="Bahnschrift" panose="020B0502040204020203" pitchFamily="34" charset="0"/>
              </a:rPr>
              <a:t>Missing</a:t>
            </a:r>
            <a:r>
              <a:rPr lang="de-DE" sz="1200" dirty="0">
                <a:latin typeface="Bahnschrift" panose="020B0502040204020203" pitchFamily="34" charset="0"/>
              </a:rPr>
              <a:t> </a:t>
            </a:r>
            <a:r>
              <a:rPr lang="de-DE" sz="1200" dirty="0" err="1">
                <a:latin typeface="Bahnschrift" panose="020B0502040204020203" pitchFamily="34" charset="0"/>
              </a:rPr>
              <a:t>months</a:t>
            </a:r>
            <a:r>
              <a:rPr lang="de-DE" sz="1200" dirty="0">
                <a:latin typeface="Bahnschrift" panose="020B0502040204020203" pitchFamily="34" charset="0"/>
              </a:rPr>
              <a:t> </a:t>
            </a:r>
            <a:r>
              <a:rPr lang="de-DE" sz="1200" dirty="0" err="1">
                <a:latin typeface="Bahnschrift" panose="020B0502040204020203" pitchFamily="34" charset="0"/>
              </a:rPr>
              <a:t>because</a:t>
            </a:r>
            <a:r>
              <a:rPr lang="de-DE" sz="1200" dirty="0">
                <a:latin typeface="Bahnschrift" panose="020B0502040204020203" pitchFamily="34" charset="0"/>
              </a:rPr>
              <a:t> of GRACE </a:t>
            </a:r>
            <a:r>
              <a:rPr lang="de-DE" sz="1200" dirty="0" err="1">
                <a:latin typeface="Bahnschrift" panose="020B0502040204020203" pitchFamily="34" charset="0"/>
              </a:rPr>
              <a:t>shut</a:t>
            </a:r>
            <a:r>
              <a:rPr lang="de-DE" sz="1200" dirty="0">
                <a:latin typeface="Bahnschrift" panose="020B0502040204020203" pitchFamily="34" charset="0"/>
              </a:rPr>
              <a:t>-off </a:t>
            </a:r>
          </a:p>
        </p:txBody>
      </p:sp>
      <p:pic>
        <p:nvPicPr>
          <p:cNvPr id="4" name="Grafik 3" descr="Ein Bild, das Text enthält.&#10;&#10;Automatisch generierte Beschreibung">
            <a:extLst>
              <a:ext uri="{FF2B5EF4-FFF2-40B4-BE49-F238E27FC236}">
                <a16:creationId xmlns:a16="http://schemas.microsoft.com/office/drawing/2014/main" id="{17619843-12CD-4097-98FD-A4CB5227CF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934" y="177282"/>
            <a:ext cx="2453952" cy="617001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FE2650D6-39AC-43CB-8D6E-FC1114815F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2643" y="93306"/>
            <a:ext cx="1266721" cy="1380822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1BBD6F97-93E7-4C42-99EB-D40C8A38AA31}"/>
              </a:ext>
            </a:extLst>
          </p:cNvPr>
          <p:cNvSpPr txBox="1"/>
          <p:nvPr/>
        </p:nvSpPr>
        <p:spPr>
          <a:xfrm>
            <a:off x="8141368" y="6456917"/>
            <a:ext cx="39479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400" dirty="0">
                <a:latin typeface="Bahnschrift" panose="020B0502040204020203" pitchFamily="34" charset="0"/>
              </a:rPr>
              <a:t>Christopher Mahn, Silas Teske, Joshua Wolf</a:t>
            </a:r>
          </a:p>
        </p:txBody>
      </p:sp>
    </p:spTree>
    <p:extLst>
      <p:ext uri="{BB962C8B-B14F-4D97-AF65-F5344CB8AC3E}">
        <p14:creationId xmlns:p14="http://schemas.microsoft.com/office/powerpoint/2010/main" val="9434253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747315-2CB4-46C6-8AC2-95B18E1A77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811" y="365125"/>
            <a:ext cx="9370832" cy="1325563"/>
          </a:xfrm>
        </p:spPr>
        <p:txBody>
          <a:bodyPr>
            <a:normAutofit/>
          </a:bodyPr>
          <a:lstStyle/>
          <a:p>
            <a:pPr algn="ctr"/>
            <a:r>
              <a:rPr lang="de-DE" sz="3600" dirty="0">
                <a:latin typeface="Bahnschrift" panose="020B0502040204020203" pitchFamily="34" charset="0"/>
              </a:rPr>
              <a:t>f) </a:t>
            </a:r>
            <a:r>
              <a:rPr lang="en-US" sz="3600" dirty="0">
                <a:latin typeface="Bahnschrift" panose="020B0502040204020203" pitchFamily="34" charset="0"/>
              </a:rPr>
              <a:t>Interpolation of missing GRACE months</a:t>
            </a:r>
            <a:endParaRPr lang="de-DE" sz="4000" dirty="0">
              <a:latin typeface="Bahnschrift" panose="020B0502040204020203" pitchFamily="34" charset="0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734E635-B60E-4608-9187-A76C7679ED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5257800" cy="4351338"/>
          </a:xfrm>
        </p:spPr>
        <p:txBody>
          <a:bodyPr>
            <a:normAutofit/>
          </a:bodyPr>
          <a:lstStyle/>
          <a:p>
            <a:r>
              <a:rPr lang="de-DE" sz="2000" dirty="0">
                <a:latin typeface="Bahnschrift" panose="020B0502040204020203" pitchFamily="34" charset="0"/>
              </a:rPr>
              <a:t>Interpolation </a:t>
            </a:r>
            <a:r>
              <a:rPr lang="en-US" sz="2000" dirty="0">
                <a:latin typeface="Bahnschrift" panose="020B0502040204020203" pitchFamily="34" charset="0"/>
              </a:rPr>
              <a:t>by inserting the average of the previous and the successive mean equivalent water height</a:t>
            </a:r>
            <a:endParaRPr lang="de-DE" sz="1600" dirty="0">
              <a:latin typeface="Bahnschrift" panose="020B0502040204020203" pitchFamily="34" charset="0"/>
            </a:endParaRPr>
          </a:p>
        </p:txBody>
      </p:sp>
      <p:pic>
        <p:nvPicPr>
          <p:cNvPr id="4" name="Grafik 3" descr="Ein Bild, das Text enthält.&#10;&#10;Automatisch generierte Beschreibung">
            <a:extLst>
              <a:ext uri="{FF2B5EF4-FFF2-40B4-BE49-F238E27FC236}">
                <a16:creationId xmlns:a16="http://schemas.microsoft.com/office/drawing/2014/main" id="{17619843-12CD-4097-98FD-A4CB5227CF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934" y="177282"/>
            <a:ext cx="2453952" cy="617001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FE2650D6-39AC-43CB-8D6E-FC1114815F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2643" y="93306"/>
            <a:ext cx="1266721" cy="1380822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1BBD6F97-93E7-4C42-99EB-D40C8A38AA31}"/>
              </a:ext>
            </a:extLst>
          </p:cNvPr>
          <p:cNvSpPr txBox="1"/>
          <p:nvPr/>
        </p:nvSpPr>
        <p:spPr>
          <a:xfrm>
            <a:off x="8141368" y="6456917"/>
            <a:ext cx="39479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400" dirty="0">
                <a:latin typeface="Bahnschrift" panose="020B0502040204020203" pitchFamily="34" charset="0"/>
              </a:rPr>
              <a:t>Christopher Mahn, Silas Teske, Joshua Wolf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9984EC94-A5E2-A84D-57BF-DC9F3725D39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09"/>
          <a:stretch/>
        </p:blipFill>
        <p:spPr>
          <a:xfrm>
            <a:off x="6046654" y="1962507"/>
            <a:ext cx="6145346" cy="4239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9085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747315-2CB4-46C6-8AC2-95B18E1A77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811" y="365125"/>
            <a:ext cx="9370832" cy="1325563"/>
          </a:xfrm>
        </p:spPr>
        <p:txBody>
          <a:bodyPr>
            <a:normAutofit/>
          </a:bodyPr>
          <a:lstStyle/>
          <a:p>
            <a:pPr algn="ctr"/>
            <a:r>
              <a:rPr lang="de-DE" sz="3600" dirty="0">
                <a:latin typeface="Bahnschrift" panose="020B0502040204020203" pitchFamily="34" charset="0"/>
              </a:rPr>
              <a:t>g) </a:t>
            </a:r>
            <a:r>
              <a:rPr lang="en-US" sz="3600" dirty="0">
                <a:latin typeface="Bahnschrift" panose="020B0502040204020203" pitchFamily="34" charset="0"/>
              </a:rPr>
              <a:t>Estimation of linear mass trend</a:t>
            </a:r>
            <a:endParaRPr lang="de-DE" sz="4000" dirty="0">
              <a:latin typeface="Bahnschrift" panose="020B0502040204020203" pitchFamily="34" charset="0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734E635-B60E-4608-9187-A76C7679ED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5257800" cy="4351338"/>
          </a:xfrm>
        </p:spPr>
        <p:txBody>
          <a:bodyPr>
            <a:normAutofit/>
          </a:bodyPr>
          <a:lstStyle/>
          <a:p>
            <a:r>
              <a:rPr lang="de-DE" sz="2000" dirty="0">
                <a:latin typeface="Bahnschrift" panose="020B0502040204020203" pitchFamily="34" charset="0"/>
              </a:rPr>
              <a:t>The linear </a:t>
            </a:r>
            <a:r>
              <a:rPr lang="de-DE" sz="2000" dirty="0" err="1">
                <a:latin typeface="Bahnschrift" panose="020B0502040204020203" pitchFamily="34" charset="0"/>
              </a:rPr>
              <a:t>trend</a:t>
            </a:r>
            <a:r>
              <a:rPr lang="de-DE" sz="2000" dirty="0">
                <a:latin typeface="Bahnschrift" panose="020B0502040204020203" pitchFamily="34" charset="0"/>
              </a:rPr>
              <a:t> of </a:t>
            </a:r>
            <a:r>
              <a:rPr lang="de-DE" sz="2000" dirty="0" err="1">
                <a:latin typeface="Bahnschrift" panose="020B0502040204020203" pitchFamily="34" charset="0"/>
              </a:rPr>
              <a:t>the</a:t>
            </a:r>
            <a:r>
              <a:rPr lang="de-DE" sz="2000" dirty="0">
                <a:latin typeface="Bahnschrift" panose="020B0502040204020203" pitchFamily="34" charset="0"/>
              </a:rPr>
              <a:t> </a:t>
            </a:r>
            <a:r>
              <a:rPr lang="de-DE" sz="2000" dirty="0" err="1">
                <a:latin typeface="Bahnschrift" panose="020B0502040204020203" pitchFamily="34" charset="0"/>
              </a:rPr>
              <a:t>equivalent</a:t>
            </a:r>
            <a:r>
              <a:rPr lang="de-DE" sz="2000" dirty="0">
                <a:latin typeface="Bahnschrift" panose="020B0502040204020203" pitchFamily="34" charset="0"/>
              </a:rPr>
              <a:t> </a:t>
            </a:r>
            <a:r>
              <a:rPr lang="de-DE" sz="2000" dirty="0" err="1">
                <a:latin typeface="Bahnschrift" panose="020B0502040204020203" pitchFamily="34" charset="0"/>
              </a:rPr>
              <a:t>water</a:t>
            </a:r>
            <a:r>
              <a:rPr lang="de-DE" sz="2000" dirty="0">
                <a:latin typeface="Bahnschrift" panose="020B0502040204020203" pitchFamily="34" charset="0"/>
              </a:rPr>
              <a:t> </a:t>
            </a:r>
            <a:r>
              <a:rPr lang="de-DE" sz="2000" dirty="0" err="1">
                <a:latin typeface="Bahnschrift" panose="020B0502040204020203" pitchFamily="34" charset="0"/>
              </a:rPr>
              <a:t>heights</a:t>
            </a:r>
            <a:r>
              <a:rPr lang="de-DE" sz="2000" dirty="0">
                <a:latin typeface="Bahnschrift" panose="020B0502040204020203" pitchFamily="34" charset="0"/>
              </a:rPr>
              <a:t> </a:t>
            </a:r>
            <a:r>
              <a:rPr lang="de-DE" sz="2000" dirty="0" err="1">
                <a:latin typeface="Bahnschrift" panose="020B0502040204020203" pitchFamily="34" charset="0"/>
              </a:rPr>
              <a:t>we</a:t>
            </a:r>
            <a:r>
              <a:rPr lang="de-DE" sz="2000" dirty="0">
                <a:latin typeface="Bahnschrift" panose="020B0502040204020203" pitchFamily="34" charset="0"/>
              </a:rPr>
              <a:t> </a:t>
            </a:r>
            <a:r>
              <a:rPr lang="de-DE" sz="2000" dirty="0" err="1">
                <a:latin typeface="Bahnschrift" panose="020B0502040204020203" pitchFamily="34" charset="0"/>
              </a:rPr>
              <a:t>calculated</a:t>
            </a:r>
            <a:r>
              <a:rPr lang="de-DE" sz="2000" dirty="0">
                <a:latin typeface="Bahnschrift" panose="020B0502040204020203" pitchFamily="34" charset="0"/>
              </a:rPr>
              <a:t> </a:t>
            </a:r>
            <a:r>
              <a:rPr lang="de-DE" sz="2000" dirty="0" err="1">
                <a:latin typeface="Bahnschrift" panose="020B0502040204020203" pitchFamily="34" charset="0"/>
              </a:rPr>
              <a:t>for</a:t>
            </a:r>
            <a:r>
              <a:rPr lang="de-DE" sz="2000" dirty="0">
                <a:latin typeface="Bahnschrift" panose="020B0502040204020203" pitchFamily="34" charset="0"/>
              </a:rPr>
              <a:t> </a:t>
            </a:r>
            <a:r>
              <a:rPr lang="de-DE" sz="2000" dirty="0" err="1">
                <a:latin typeface="Bahnschrift" panose="020B0502040204020203" pitchFamily="34" charset="0"/>
              </a:rPr>
              <a:t>the</a:t>
            </a:r>
            <a:r>
              <a:rPr lang="de-DE" sz="2000" dirty="0">
                <a:latin typeface="Bahnschrift" panose="020B0502040204020203" pitchFamily="34" charset="0"/>
              </a:rPr>
              <a:t> </a:t>
            </a:r>
            <a:r>
              <a:rPr lang="de-DE" sz="2000" dirty="0" err="1">
                <a:latin typeface="Bahnschrift" panose="020B0502040204020203" pitchFamily="34" charset="0"/>
              </a:rPr>
              <a:t>province</a:t>
            </a:r>
            <a:r>
              <a:rPr lang="de-DE" sz="2000" dirty="0">
                <a:latin typeface="Bahnschrift" panose="020B0502040204020203" pitchFamily="34" charset="0"/>
              </a:rPr>
              <a:t> of British Columbia: </a:t>
            </a:r>
          </a:p>
          <a:p>
            <a:pPr marL="0" indent="0">
              <a:buNone/>
            </a:pPr>
            <a:endParaRPr lang="de-DE" sz="2000" dirty="0">
              <a:latin typeface="Bahnschrift" panose="020B0502040204020203" pitchFamily="34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de-DE" sz="2000" dirty="0">
                <a:latin typeface="Bahnschrift" panose="020B0502040204020203" pitchFamily="34" charset="0"/>
              </a:rPr>
              <a:t>-133582889289 </a:t>
            </a:r>
            <a:r>
              <a:rPr lang="de-DE" sz="2000" dirty="0" err="1">
                <a:latin typeface="Bahnschrift" panose="020B0502040204020203" pitchFamily="34" charset="0"/>
              </a:rPr>
              <a:t>Gt</a:t>
            </a:r>
            <a:r>
              <a:rPr lang="de-DE" sz="2000" dirty="0">
                <a:latin typeface="Bahnschrift" panose="020B0502040204020203" pitchFamily="34" charset="0"/>
              </a:rPr>
              <a:t>/</a:t>
            </a:r>
            <a:r>
              <a:rPr lang="de-DE" sz="2000" dirty="0" err="1">
                <a:latin typeface="Bahnschrift" panose="020B0502040204020203" pitchFamily="34" charset="0"/>
              </a:rPr>
              <a:t>yr</a:t>
            </a:r>
            <a:endParaRPr lang="de-DE" sz="1600" dirty="0">
              <a:latin typeface="Bahnschrift" panose="020B0502040204020203" pitchFamily="34" charset="0"/>
            </a:endParaRPr>
          </a:p>
        </p:txBody>
      </p:sp>
      <p:pic>
        <p:nvPicPr>
          <p:cNvPr id="4" name="Grafik 3" descr="Ein Bild, das Text enthält.&#10;&#10;Automatisch generierte Beschreibung">
            <a:extLst>
              <a:ext uri="{FF2B5EF4-FFF2-40B4-BE49-F238E27FC236}">
                <a16:creationId xmlns:a16="http://schemas.microsoft.com/office/drawing/2014/main" id="{17619843-12CD-4097-98FD-A4CB5227CF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934" y="177282"/>
            <a:ext cx="2453952" cy="617001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FE2650D6-39AC-43CB-8D6E-FC1114815F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2643" y="93306"/>
            <a:ext cx="1266721" cy="1380822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1BBD6F97-93E7-4C42-99EB-D40C8A38AA31}"/>
              </a:ext>
            </a:extLst>
          </p:cNvPr>
          <p:cNvSpPr txBox="1"/>
          <p:nvPr/>
        </p:nvSpPr>
        <p:spPr>
          <a:xfrm>
            <a:off x="8141368" y="6456917"/>
            <a:ext cx="39479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400" dirty="0">
                <a:latin typeface="Bahnschrift" panose="020B0502040204020203" pitchFamily="34" charset="0"/>
              </a:rPr>
              <a:t>Christopher Mahn, Silas Teske, Joshua Wolf</a:t>
            </a:r>
          </a:p>
        </p:txBody>
      </p:sp>
    </p:spTree>
    <p:extLst>
      <p:ext uri="{BB962C8B-B14F-4D97-AF65-F5344CB8AC3E}">
        <p14:creationId xmlns:p14="http://schemas.microsoft.com/office/powerpoint/2010/main" val="24900475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747315-2CB4-46C6-8AC2-95B18E1A77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811" y="365125"/>
            <a:ext cx="9370832" cy="1325563"/>
          </a:xfrm>
        </p:spPr>
        <p:txBody>
          <a:bodyPr>
            <a:normAutofit/>
          </a:bodyPr>
          <a:lstStyle/>
          <a:p>
            <a:pPr algn="ctr"/>
            <a:r>
              <a:rPr lang="de-DE" sz="3600" dirty="0">
                <a:latin typeface="Bahnschrift" panose="020B0502040204020203" pitchFamily="34" charset="0"/>
              </a:rPr>
              <a:t>3. </a:t>
            </a:r>
            <a:r>
              <a:rPr lang="de-DE" sz="3600" dirty="0" err="1">
                <a:latin typeface="Bahnschrift" panose="020B0502040204020203" pitchFamily="34" charset="0"/>
              </a:rPr>
              <a:t>Results</a:t>
            </a:r>
            <a:r>
              <a:rPr lang="de-DE" sz="3600" dirty="0">
                <a:latin typeface="Bahnschrift" panose="020B0502040204020203" pitchFamily="34" charset="0"/>
              </a:rPr>
              <a:t> and </a:t>
            </a:r>
            <a:r>
              <a:rPr lang="de-DE" sz="3600" dirty="0" err="1">
                <a:latin typeface="Bahnschrift" panose="020B0502040204020203" pitchFamily="34" charset="0"/>
              </a:rPr>
              <a:t>discussion</a:t>
            </a:r>
            <a:endParaRPr lang="de-DE" sz="4000" dirty="0">
              <a:latin typeface="Bahnschrift" panose="020B0502040204020203" pitchFamily="34" charset="0"/>
            </a:endParaRPr>
          </a:p>
        </p:txBody>
      </p:sp>
      <p:pic>
        <p:nvPicPr>
          <p:cNvPr id="4" name="Grafik 3" descr="Ein Bild, das Text enthält.&#10;&#10;Automatisch generierte Beschreibung">
            <a:extLst>
              <a:ext uri="{FF2B5EF4-FFF2-40B4-BE49-F238E27FC236}">
                <a16:creationId xmlns:a16="http://schemas.microsoft.com/office/drawing/2014/main" id="{17619843-12CD-4097-98FD-A4CB5227CF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934" y="177282"/>
            <a:ext cx="2453952" cy="617001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FE2650D6-39AC-43CB-8D6E-FC1114815F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2643" y="93306"/>
            <a:ext cx="1266721" cy="1380822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1BBD6F97-93E7-4C42-99EB-D40C8A38AA31}"/>
              </a:ext>
            </a:extLst>
          </p:cNvPr>
          <p:cNvSpPr txBox="1"/>
          <p:nvPr/>
        </p:nvSpPr>
        <p:spPr>
          <a:xfrm>
            <a:off x="8141368" y="6456917"/>
            <a:ext cx="39479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400" dirty="0">
                <a:latin typeface="Bahnschrift" panose="020B0502040204020203" pitchFamily="34" charset="0"/>
              </a:rPr>
              <a:t>Christopher Mahn, Silas Teske, Joshua Wolf</a:t>
            </a:r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E954496F-28D0-AF0F-360C-C5F1BBA68C2B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487526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000" dirty="0">
                <a:latin typeface="Bahnschrift" panose="020B0502040204020203" pitchFamily="34" charset="0"/>
              </a:rPr>
              <a:t>P</a:t>
            </a:r>
            <a:endParaRPr lang="de-DE" sz="1600" dirty="0"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87631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747315-2CB4-46C6-8AC2-95B18E1A77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811" y="365125"/>
            <a:ext cx="9370832" cy="1325563"/>
          </a:xfrm>
        </p:spPr>
        <p:txBody>
          <a:bodyPr>
            <a:normAutofit/>
          </a:bodyPr>
          <a:lstStyle/>
          <a:p>
            <a:pPr algn="ctr"/>
            <a:r>
              <a:rPr lang="de-DE" sz="3600" dirty="0">
                <a:latin typeface="Bahnschrift" panose="020B0502040204020203" pitchFamily="34" charset="0"/>
              </a:rPr>
              <a:t>4. </a:t>
            </a:r>
            <a:r>
              <a:rPr lang="en-US" sz="3600" dirty="0">
                <a:latin typeface="Bahnschrift" panose="020B0502040204020203" pitchFamily="34" charset="0"/>
              </a:rPr>
              <a:t>Conclusion and perspective</a:t>
            </a:r>
            <a:endParaRPr lang="de-DE" sz="4000" dirty="0">
              <a:latin typeface="Bahnschrift" panose="020B0502040204020203" pitchFamily="34" charset="0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734E635-B60E-4608-9187-A76C7679ED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487526" cy="4351338"/>
          </a:xfrm>
        </p:spPr>
        <p:txBody>
          <a:bodyPr>
            <a:normAutofit/>
          </a:bodyPr>
          <a:lstStyle/>
          <a:p>
            <a:r>
              <a:rPr lang="de-DE" sz="2000" dirty="0">
                <a:latin typeface="Bahnschrift" panose="020B0502040204020203" pitchFamily="34" charset="0"/>
              </a:rPr>
              <a:t>P</a:t>
            </a:r>
            <a:endParaRPr lang="de-DE" sz="1600" dirty="0">
              <a:latin typeface="Bahnschrift" panose="020B0502040204020203" pitchFamily="34" charset="0"/>
            </a:endParaRPr>
          </a:p>
        </p:txBody>
      </p:sp>
      <p:pic>
        <p:nvPicPr>
          <p:cNvPr id="4" name="Grafik 3" descr="Ein Bild, das Text enthält.&#10;&#10;Automatisch generierte Beschreibung">
            <a:extLst>
              <a:ext uri="{FF2B5EF4-FFF2-40B4-BE49-F238E27FC236}">
                <a16:creationId xmlns:a16="http://schemas.microsoft.com/office/drawing/2014/main" id="{17619843-12CD-4097-98FD-A4CB5227CF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934" y="177282"/>
            <a:ext cx="2453952" cy="617001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FE2650D6-39AC-43CB-8D6E-FC1114815F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2643" y="93306"/>
            <a:ext cx="1266721" cy="1380822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1BBD6F97-93E7-4C42-99EB-D40C8A38AA31}"/>
              </a:ext>
            </a:extLst>
          </p:cNvPr>
          <p:cNvSpPr txBox="1"/>
          <p:nvPr/>
        </p:nvSpPr>
        <p:spPr>
          <a:xfrm>
            <a:off x="8141368" y="6456917"/>
            <a:ext cx="39479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400" dirty="0">
                <a:latin typeface="Bahnschrift" panose="020B0502040204020203" pitchFamily="34" charset="0"/>
              </a:rPr>
              <a:t>Christopher Mahn, Silas Teske, Joshua Wolf</a:t>
            </a:r>
          </a:p>
        </p:txBody>
      </p:sp>
    </p:spTree>
    <p:extLst>
      <p:ext uri="{BB962C8B-B14F-4D97-AF65-F5344CB8AC3E}">
        <p14:creationId xmlns:p14="http://schemas.microsoft.com/office/powerpoint/2010/main" val="32778222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747315-2CB4-46C6-8AC2-95B18E1A7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de-DE" sz="3600" dirty="0">
                <a:latin typeface="Bahnschrift" panose="020B0502040204020203" pitchFamily="34" charset="0"/>
              </a:rPr>
              <a:t>Structure of the presentation</a:t>
            </a:r>
            <a:endParaRPr lang="de-DE" sz="4000" dirty="0">
              <a:latin typeface="Bahnschrift" panose="020B0502040204020203" pitchFamily="34" charset="0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734E635-B60E-4608-9187-A76C7679ED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de-DE" sz="2000" dirty="0">
                <a:latin typeface="Bahnschrift" panose="020B0502040204020203" pitchFamily="34" charset="0"/>
              </a:rPr>
              <a:t>Introduction</a:t>
            </a:r>
          </a:p>
          <a:p>
            <a:pPr marL="457200" indent="-457200">
              <a:buFont typeface="+mj-lt"/>
              <a:buAutoNum type="arabicPeriod"/>
            </a:pPr>
            <a:r>
              <a:rPr lang="de-DE" sz="2000" dirty="0">
                <a:latin typeface="Bahnschrift" panose="020B0502040204020203" pitchFamily="34" charset="0"/>
              </a:rPr>
              <a:t>Data processing</a:t>
            </a:r>
          </a:p>
          <a:p>
            <a:pPr marL="914400" lvl="1" indent="-457200">
              <a:buFont typeface="+mj-lt"/>
              <a:buAutoNum type="alphaLcParenR"/>
            </a:pPr>
            <a:r>
              <a:rPr lang="de-DE" sz="1800" dirty="0">
                <a:latin typeface="Bahnschrift" panose="020B0502040204020203" pitchFamily="34" charset="0"/>
              </a:rPr>
              <a:t>Selection of a region of interest</a:t>
            </a:r>
          </a:p>
          <a:p>
            <a:pPr marL="914400" lvl="1" indent="-457200">
              <a:buFont typeface="+mj-lt"/>
              <a:buAutoNum type="alphaLcParenR"/>
            </a:pPr>
            <a:r>
              <a:rPr lang="en-US" sz="1800" dirty="0">
                <a:latin typeface="Bahnschrift" panose="020B0502040204020203" pitchFamily="34" charset="0"/>
              </a:rPr>
              <a:t>Pre-processing the monthly solutions</a:t>
            </a:r>
          </a:p>
          <a:p>
            <a:pPr marL="914400" lvl="1" indent="-457200">
              <a:buFont typeface="+mj-lt"/>
              <a:buAutoNum type="alphaLcParenR"/>
            </a:pPr>
            <a:r>
              <a:rPr lang="en-US" sz="1800" dirty="0">
                <a:latin typeface="Bahnschrift" panose="020B0502040204020203" pitchFamily="34" charset="0"/>
              </a:rPr>
              <a:t>Calculation of unfiltered equivalent water heights (EWH)</a:t>
            </a:r>
          </a:p>
          <a:p>
            <a:pPr marL="914400" lvl="1" indent="-457200">
              <a:buFont typeface="+mj-lt"/>
              <a:buAutoNum type="alphaLcParenR"/>
            </a:pPr>
            <a:r>
              <a:rPr lang="en-US" sz="1800" dirty="0">
                <a:latin typeface="Bahnschrift" panose="020B0502040204020203" pitchFamily="34" charset="0"/>
              </a:rPr>
              <a:t>Filtering of the spherical harmonic coefficients</a:t>
            </a:r>
          </a:p>
          <a:p>
            <a:pPr marL="914400" lvl="1" indent="-457200">
              <a:buFont typeface="+mj-lt"/>
              <a:buAutoNum type="alphaLcParenR"/>
            </a:pPr>
            <a:r>
              <a:rPr lang="en-US" sz="1800" dirty="0">
                <a:latin typeface="Bahnschrift" panose="020B0502040204020203" pitchFamily="34" charset="0"/>
              </a:rPr>
              <a:t>Computation of a time series of region averages</a:t>
            </a:r>
          </a:p>
          <a:p>
            <a:pPr marL="914400" lvl="1" indent="-457200">
              <a:buFont typeface="+mj-lt"/>
              <a:buAutoNum type="alphaLcParenR"/>
            </a:pPr>
            <a:r>
              <a:rPr lang="en-US" sz="1800" dirty="0">
                <a:latin typeface="Bahnschrift" panose="020B0502040204020203" pitchFamily="34" charset="0"/>
              </a:rPr>
              <a:t>Interpolation of missing GRACE months</a:t>
            </a:r>
          </a:p>
          <a:p>
            <a:pPr marL="914400" lvl="1" indent="-457200">
              <a:buFont typeface="+mj-lt"/>
              <a:buAutoNum type="alphaLcParenR"/>
            </a:pPr>
            <a:r>
              <a:rPr lang="en-US" sz="1800" dirty="0">
                <a:latin typeface="Bahnschrift" panose="020B0502040204020203" pitchFamily="34" charset="0"/>
              </a:rPr>
              <a:t>Estimation of linear mass trend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Bahnschrift" panose="020B0502040204020203" pitchFamily="34" charset="0"/>
              </a:rPr>
              <a:t>Results and discussion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Bahnschrift" panose="020B0502040204020203" pitchFamily="34" charset="0"/>
              </a:rPr>
              <a:t>Conclusion and perspective</a:t>
            </a:r>
          </a:p>
          <a:p>
            <a:pPr marL="0" indent="0">
              <a:buNone/>
            </a:pPr>
            <a:r>
              <a:rPr lang="en-US" sz="2000" dirty="0">
                <a:latin typeface="Bahnschrift" panose="020B0502040204020203" pitchFamily="34" charset="0"/>
              </a:rPr>
              <a:t>       Bibliography </a:t>
            </a:r>
          </a:p>
          <a:p>
            <a:pPr marL="457200" indent="-457200">
              <a:buFont typeface="+mj-lt"/>
              <a:buAutoNum type="arabicPeriod"/>
            </a:pPr>
            <a:endParaRPr lang="de-DE" sz="2400" dirty="0">
              <a:latin typeface="Bahnschrift" panose="020B0502040204020203" pitchFamily="34" charset="0"/>
            </a:endParaRPr>
          </a:p>
          <a:p>
            <a:pPr marL="457200" indent="-457200">
              <a:buFont typeface="+mj-lt"/>
              <a:buAutoNum type="arabicPeriod"/>
            </a:pPr>
            <a:endParaRPr lang="de-DE" sz="2400" dirty="0">
              <a:latin typeface="Bahnschrift" panose="020B0502040204020203" pitchFamily="34" charset="0"/>
            </a:endParaRPr>
          </a:p>
        </p:txBody>
      </p:sp>
      <p:pic>
        <p:nvPicPr>
          <p:cNvPr id="4" name="Grafik 3" descr="Ein Bild, das Text enthält.&#10;&#10;Automatisch generierte Beschreibung">
            <a:extLst>
              <a:ext uri="{FF2B5EF4-FFF2-40B4-BE49-F238E27FC236}">
                <a16:creationId xmlns:a16="http://schemas.microsoft.com/office/drawing/2014/main" id="{17619843-12CD-4097-98FD-A4CB5227CF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934" y="177282"/>
            <a:ext cx="2453952" cy="617001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FE2650D6-39AC-43CB-8D6E-FC1114815F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2643" y="93306"/>
            <a:ext cx="1266721" cy="1380822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1BBD6F97-93E7-4C42-99EB-D40C8A38AA31}"/>
              </a:ext>
            </a:extLst>
          </p:cNvPr>
          <p:cNvSpPr txBox="1"/>
          <p:nvPr/>
        </p:nvSpPr>
        <p:spPr>
          <a:xfrm>
            <a:off x="8141368" y="6456917"/>
            <a:ext cx="39479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400" dirty="0">
                <a:latin typeface="Bahnschrift" panose="020B0502040204020203" pitchFamily="34" charset="0"/>
              </a:rPr>
              <a:t>Christopher Mahn, Silas Teske, Joshua Wolf</a:t>
            </a:r>
          </a:p>
        </p:txBody>
      </p:sp>
    </p:spTree>
    <p:extLst>
      <p:ext uri="{BB962C8B-B14F-4D97-AF65-F5344CB8AC3E}">
        <p14:creationId xmlns:p14="http://schemas.microsoft.com/office/powerpoint/2010/main" val="33866870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747315-2CB4-46C6-8AC2-95B18E1A7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de-DE" sz="3600" dirty="0">
                <a:latin typeface="Bahnschrift" panose="020B0502040204020203" pitchFamily="34" charset="0"/>
              </a:rPr>
              <a:t>1. Introduction</a:t>
            </a:r>
            <a:endParaRPr lang="de-DE" sz="4000" dirty="0">
              <a:latin typeface="Bahnschrift" panose="020B0502040204020203" pitchFamily="34" charset="0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734E635-B60E-4608-9187-A76C7679ED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000" dirty="0">
                <a:latin typeface="Bahnschrift" panose="020B0502040204020203" pitchFamily="34" charset="0"/>
              </a:rPr>
              <a:t>The continental mass balance changes constantly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de-DE" sz="1600" dirty="0">
                <a:latin typeface="Bahnschrift" panose="020B0502040204020203" pitchFamily="34" charset="0"/>
              </a:rPr>
              <a:t>Seasonal changes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de-DE" sz="1600" dirty="0">
                <a:latin typeface="Bahnschrift" panose="020B0502040204020203" pitchFamily="34" charset="0"/>
              </a:rPr>
              <a:t>Changes due to global warming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de-DE" sz="1600" dirty="0">
                <a:latin typeface="Bahnschrift" panose="020B0502040204020203" pitchFamily="34" charset="0"/>
              </a:rPr>
              <a:t>Changes due to other human activity</a:t>
            </a:r>
          </a:p>
          <a:p>
            <a:r>
              <a:rPr lang="de-DE" sz="2000" dirty="0">
                <a:latin typeface="Bahnschrift" panose="020B0502040204020203" pitchFamily="34" charset="0"/>
              </a:rPr>
              <a:t>These mass changes can be observed using 3 methods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de-DE" sz="1600" dirty="0">
                <a:latin typeface="Bahnschrift" panose="020B0502040204020203" pitchFamily="34" charset="0"/>
              </a:rPr>
              <a:t>input-output method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de-DE" sz="1600" dirty="0">
                <a:latin typeface="Bahnschrift" panose="020B0502040204020203" pitchFamily="34" charset="0"/>
              </a:rPr>
              <a:t>volumetric method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de-DE" sz="1600" dirty="0">
                <a:latin typeface="Bahnschrift" panose="020B0502040204020203" pitchFamily="34" charset="0"/>
              </a:rPr>
              <a:t>gravimetric method</a:t>
            </a:r>
          </a:p>
          <a:p>
            <a:r>
              <a:rPr lang="de-DE" sz="2000" dirty="0" err="1">
                <a:latin typeface="Bahnschrift" panose="020B0502040204020203" pitchFamily="34" charset="0"/>
              </a:rPr>
              <a:t>Mass</a:t>
            </a:r>
            <a:r>
              <a:rPr lang="de-DE" sz="2000" dirty="0">
                <a:latin typeface="Bahnschrift" panose="020B0502040204020203" pitchFamily="34" charset="0"/>
              </a:rPr>
              <a:t> </a:t>
            </a:r>
            <a:r>
              <a:rPr lang="de-DE" sz="2000" dirty="0" err="1">
                <a:latin typeface="Bahnschrift" panose="020B0502040204020203" pitchFamily="34" charset="0"/>
              </a:rPr>
              <a:t>changes</a:t>
            </a:r>
            <a:r>
              <a:rPr lang="de-DE" sz="2000" dirty="0">
                <a:latin typeface="Bahnschrift" panose="020B0502040204020203" pitchFamily="34" charset="0"/>
              </a:rPr>
              <a:t> </a:t>
            </a:r>
            <a:r>
              <a:rPr lang="de-DE" sz="2000" dirty="0" err="1">
                <a:latin typeface="Bahnschrift" panose="020B0502040204020203" pitchFamily="34" charset="0"/>
              </a:rPr>
              <a:t>can</a:t>
            </a:r>
            <a:r>
              <a:rPr lang="de-DE" sz="2000" dirty="0">
                <a:latin typeface="Bahnschrift" panose="020B0502040204020203" pitchFamily="34" charset="0"/>
              </a:rPr>
              <a:t> </a:t>
            </a:r>
            <a:r>
              <a:rPr lang="de-DE" sz="2000" dirty="0" err="1">
                <a:latin typeface="Bahnschrift" panose="020B0502040204020203" pitchFamily="34" charset="0"/>
              </a:rPr>
              <a:t>be</a:t>
            </a:r>
            <a:r>
              <a:rPr lang="de-DE" sz="2000" dirty="0">
                <a:latin typeface="Bahnschrift" panose="020B0502040204020203" pitchFamily="34" charset="0"/>
              </a:rPr>
              <a:t> </a:t>
            </a:r>
            <a:r>
              <a:rPr lang="de-DE" sz="2000" dirty="0" err="1">
                <a:latin typeface="Bahnschrift" panose="020B0502040204020203" pitchFamily="34" charset="0"/>
              </a:rPr>
              <a:t>observed</a:t>
            </a:r>
            <a:r>
              <a:rPr lang="de-DE" sz="2000" dirty="0">
                <a:latin typeface="Bahnschrift" panose="020B0502040204020203" pitchFamily="34" charset="0"/>
              </a:rPr>
              <a:t> </a:t>
            </a:r>
            <a:r>
              <a:rPr lang="de-DE" sz="2000" dirty="0" err="1">
                <a:latin typeface="Bahnschrift" panose="020B0502040204020203" pitchFamily="34" charset="0"/>
              </a:rPr>
              <a:t>using</a:t>
            </a:r>
            <a:r>
              <a:rPr lang="de-DE" sz="2000" dirty="0">
                <a:latin typeface="Bahnschrift" panose="020B0502040204020203" pitchFamily="34" charset="0"/>
              </a:rPr>
              <a:t> </a:t>
            </a:r>
            <a:r>
              <a:rPr lang="de-DE" sz="2000" dirty="0" err="1">
                <a:latin typeface="Bahnschrift" panose="020B0502040204020203" pitchFamily="34" charset="0"/>
              </a:rPr>
              <a:t>gravimetric</a:t>
            </a:r>
            <a:r>
              <a:rPr lang="de-DE" sz="2000" dirty="0">
                <a:latin typeface="Bahnschrift" panose="020B0502040204020203" pitchFamily="34" charset="0"/>
              </a:rPr>
              <a:t> </a:t>
            </a:r>
            <a:r>
              <a:rPr lang="de-DE" sz="2000" dirty="0" err="1">
                <a:latin typeface="Bahnschrift" panose="020B0502040204020203" pitchFamily="34" charset="0"/>
              </a:rPr>
              <a:t>methods</a:t>
            </a:r>
            <a:endParaRPr lang="de-DE" sz="2000" dirty="0">
              <a:latin typeface="Bahnschrift" panose="020B0502040204020203" pitchFamily="34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de-DE" sz="1600" dirty="0">
                <a:latin typeface="Bahnschrift" panose="020B0502040204020203" pitchFamily="34" charset="0"/>
              </a:rPr>
              <a:t>t</a:t>
            </a:r>
            <a:r>
              <a:rPr lang="de-DE" sz="900" dirty="0">
                <a:latin typeface="Bahnschrift" panose="020B0502040204020203" pitchFamily="34" charset="0"/>
              </a:rPr>
              <a:t>0</a:t>
            </a:r>
            <a:r>
              <a:rPr lang="de-DE" sz="1600" dirty="0">
                <a:latin typeface="Bahnschrift" panose="020B0502040204020203" pitchFamily="34" charset="0"/>
              </a:rPr>
              <a:t> = </a:t>
            </a:r>
            <a:r>
              <a:rPr lang="de-DE" sz="1600" dirty="0" err="1">
                <a:latin typeface="Bahnschrift" panose="020B0502040204020203" pitchFamily="34" charset="0"/>
              </a:rPr>
              <a:t>more</a:t>
            </a:r>
            <a:r>
              <a:rPr lang="de-DE" sz="1600" dirty="0">
                <a:latin typeface="Bahnschrift" panose="020B0502040204020203" pitchFamily="34" charset="0"/>
              </a:rPr>
              <a:t> </a:t>
            </a:r>
            <a:r>
              <a:rPr lang="de-DE" sz="1600" dirty="0" err="1">
                <a:latin typeface="Bahnschrift" panose="020B0502040204020203" pitchFamily="34" charset="0"/>
              </a:rPr>
              <a:t>mass</a:t>
            </a:r>
            <a:r>
              <a:rPr lang="de-DE" sz="1600" dirty="0">
                <a:latin typeface="Bahnschrift" panose="020B0502040204020203" pitchFamily="34" charset="0"/>
              </a:rPr>
              <a:t> = </a:t>
            </a:r>
            <a:r>
              <a:rPr lang="de-DE" sz="1600" dirty="0" err="1">
                <a:latin typeface="Bahnschrift" panose="020B0502040204020203" pitchFamily="34" charset="0"/>
              </a:rPr>
              <a:t>higher</a:t>
            </a:r>
            <a:r>
              <a:rPr lang="de-DE" sz="1600" dirty="0">
                <a:latin typeface="Bahnschrift" panose="020B0502040204020203" pitchFamily="34" charset="0"/>
              </a:rPr>
              <a:t> </a:t>
            </a:r>
            <a:r>
              <a:rPr lang="de-DE" sz="1600" dirty="0" err="1">
                <a:latin typeface="Bahnschrift" panose="020B0502040204020203" pitchFamily="34" charset="0"/>
              </a:rPr>
              <a:t>gravitational</a:t>
            </a:r>
            <a:r>
              <a:rPr lang="de-DE" sz="1600" dirty="0">
                <a:latin typeface="Bahnschrift" panose="020B0502040204020203" pitchFamily="34" charset="0"/>
              </a:rPr>
              <a:t> </a:t>
            </a:r>
            <a:r>
              <a:rPr lang="de-DE" sz="1600" dirty="0" err="1">
                <a:latin typeface="Bahnschrift" panose="020B0502040204020203" pitchFamily="34" charset="0"/>
              </a:rPr>
              <a:t>force</a:t>
            </a:r>
            <a:endParaRPr lang="de-DE" sz="1600" dirty="0">
              <a:latin typeface="Bahnschrift" panose="020B0502040204020203" pitchFamily="34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de-DE" sz="1600" dirty="0">
                <a:latin typeface="Bahnschrift" panose="020B0502040204020203" pitchFamily="34" charset="0"/>
              </a:rPr>
              <a:t>t</a:t>
            </a:r>
            <a:r>
              <a:rPr lang="de-DE" sz="900" dirty="0">
                <a:latin typeface="Bahnschrift" panose="020B0502040204020203" pitchFamily="34" charset="0"/>
              </a:rPr>
              <a:t>1</a:t>
            </a:r>
            <a:r>
              <a:rPr lang="de-DE" sz="1600" dirty="0">
                <a:latin typeface="Bahnschrift" panose="020B0502040204020203" pitchFamily="34" charset="0"/>
              </a:rPr>
              <a:t> = </a:t>
            </a:r>
            <a:r>
              <a:rPr lang="de-DE" sz="1600" dirty="0" err="1">
                <a:latin typeface="Bahnschrift" panose="020B0502040204020203" pitchFamily="34" charset="0"/>
              </a:rPr>
              <a:t>less</a:t>
            </a:r>
            <a:r>
              <a:rPr lang="de-DE" sz="1600" dirty="0">
                <a:latin typeface="Bahnschrift" panose="020B0502040204020203" pitchFamily="34" charset="0"/>
              </a:rPr>
              <a:t> </a:t>
            </a:r>
            <a:r>
              <a:rPr lang="de-DE" sz="1600" dirty="0" err="1">
                <a:latin typeface="Bahnschrift" panose="020B0502040204020203" pitchFamily="34" charset="0"/>
              </a:rPr>
              <a:t>mass</a:t>
            </a:r>
            <a:r>
              <a:rPr lang="de-DE" sz="1600" dirty="0">
                <a:latin typeface="Bahnschrift" panose="020B0502040204020203" pitchFamily="34" charset="0"/>
              </a:rPr>
              <a:t> = </a:t>
            </a:r>
            <a:r>
              <a:rPr lang="de-DE" sz="1600" dirty="0" err="1">
                <a:latin typeface="Bahnschrift" panose="020B0502040204020203" pitchFamily="34" charset="0"/>
              </a:rPr>
              <a:t>lower</a:t>
            </a:r>
            <a:r>
              <a:rPr lang="de-DE" sz="1600" dirty="0">
                <a:latin typeface="Bahnschrift" panose="020B0502040204020203" pitchFamily="34" charset="0"/>
              </a:rPr>
              <a:t> </a:t>
            </a:r>
            <a:r>
              <a:rPr lang="de-DE" sz="1600" dirty="0" err="1">
                <a:latin typeface="Bahnschrift" panose="020B0502040204020203" pitchFamily="34" charset="0"/>
              </a:rPr>
              <a:t>gravitational</a:t>
            </a:r>
            <a:r>
              <a:rPr lang="de-DE" sz="1600" dirty="0">
                <a:latin typeface="Bahnschrift" panose="020B0502040204020203" pitchFamily="34" charset="0"/>
              </a:rPr>
              <a:t> </a:t>
            </a:r>
            <a:r>
              <a:rPr lang="de-DE" sz="1600" dirty="0" err="1">
                <a:latin typeface="Bahnschrift" panose="020B0502040204020203" pitchFamily="34" charset="0"/>
              </a:rPr>
              <a:t>force</a:t>
            </a:r>
            <a:endParaRPr lang="de-DE" sz="2000" dirty="0">
              <a:latin typeface="Bahnschrift" panose="020B0502040204020203" pitchFamily="34" charset="0"/>
            </a:endParaRPr>
          </a:p>
          <a:p>
            <a:endParaRPr lang="de-DE" sz="2000" dirty="0">
              <a:latin typeface="Bahnschrift" panose="020B0502040204020203" pitchFamily="34" charset="0"/>
            </a:endParaRPr>
          </a:p>
        </p:txBody>
      </p:sp>
      <p:pic>
        <p:nvPicPr>
          <p:cNvPr id="4" name="Grafik 3" descr="Ein Bild, das Text enthält.&#10;&#10;Automatisch generierte Beschreibung">
            <a:extLst>
              <a:ext uri="{FF2B5EF4-FFF2-40B4-BE49-F238E27FC236}">
                <a16:creationId xmlns:a16="http://schemas.microsoft.com/office/drawing/2014/main" id="{17619843-12CD-4097-98FD-A4CB5227CF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934" y="177282"/>
            <a:ext cx="2453952" cy="617001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FE2650D6-39AC-43CB-8D6E-FC1114815F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2643" y="93306"/>
            <a:ext cx="1266721" cy="1380822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1BBD6F97-93E7-4C42-99EB-D40C8A38AA31}"/>
              </a:ext>
            </a:extLst>
          </p:cNvPr>
          <p:cNvSpPr txBox="1"/>
          <p:nvPr/>
        </p:nvSpPr>
        <p:spPr>
          <a:xfrm>
            <a:off x="8141368" y="6456917"/>
            <a:ext cx="39479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400" dirty="0">
                <a:latin typeface="Bahnschrift" panose="020B0502040204020203" pitchFamily="34" charset="0"/>
              </a:rPr>
              <a:t>Christopher Mahn, Silas Teske, Joshua Wolf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445F79D8-5D06-7048-6694-CB86776F54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1368" y="1962507"/>
            <a:ext cx="3842740" cy="3478986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BD051EB7-B218-76A9-AC71-F154F794B500}"/>
              </a:ext>
            </a:extLst>
          </p:cNvPr>
          <p:cNvSpPr txBox="1"/>
          <p:nvPr/>
        </p:nvSpPr>
        <p:spPr>
          <a:xfrm>
            <a:off x="7940841" y="5413640"/>
            <a:ext cx="39479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400" dirty="0">
                <a:latin typeface="Bahnschrift" panose="020B0502040204020203" pitchFamily="34" charset="0"/>
              </a:rPr>
              <a:t>Eicker (2022)</a:t>
            </a:r>
          </a:p>
        </p:txBody>
      </p:sp>
    </p:spTree>
    <p:extLst>
      <p:ext uri="{BB962C8B-B14F-4D97-AF65-F5344CB8AC3E}">
        <p14:creationId xmlns:p14="http://schemas.microsoft.com/office/powerpoint/2010/main" val="6579996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747315-2CB4-46C6-8AC2-95B18E1A7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de-DE" sz="3600" dirty="0">
                <a:latin typeface="Bahnschrift" panose="020B0502040204020203" pitchFamily="34" charset="0"/>
              </a:rPr>
              <a:t>1. Introduction</a:t>
            </a:r>
            <a:endParaRPr lang="de-DE" sz="4000" dirty="0">
              <a:latin typeface="Bahnschrift" panose="020B0502040204020203" pitchFamily="34" charset="0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734E635-B60E-4608-9187-A76C7679ED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495674" cy="4351338"/>
          </a:xfrm>
        </p:spPr>
        <p:txBody>
          <a:bodyPr>
            <a:normAutofit/>
          </a:bodyPr>
          <a:lstStyle/>
          <a:p>
            <a:r>
              <a:rPr lang="de-DE" sz="2000" dirty="0" err="1">
                <a:latin typeface="Bahnschrift" panose="020B0502040204020203" pitchFamily="34" charset="0"/>
              </a:rPr>
              <a:t>Necessary</a:t>
            </a:r>
            <a:r>
              <a:rPr lang="de-DE" sz="2000" dirty="0">
                <a:latin typeface="Bahnschrift" panose="020B0502040204020203" pitchFamily="34" charset="0"/>
              </a:rPr>
              <a:t> </a:t>
            </a:r>
            <a:r>
              <a:rPr lang="de-DE" sz="2000" dirty="0" err="1">
                <a:latin typeface="Bahnschrift" panose="020B0502040204020203" pitchFamily="34" charset="0"/>
              </a:rPr>
              <a:t>steps</a:t>
            </a:r>
            <a:r>
              <a:rPr lang="de-DE" sz="2000" dirty="0">
                <a:latin typeface="Bahnschrift" panose="020B0502040204020203" pitchFamily="34" charset="0"/>
              </a:rPr>
              <a:t> </a:t>
            </a:r>
            <a:r>
              <a:rPr lang="de-DE" sz="2000" dirty="0" err="1">
                <a:latin typeface="Bahnschrift" panose="020B0502040204020203" pitchFamily="34" charset="0"/>
              </a:rPr>
              <a:t>while</a:t>
            </a:r>
            <a:r>
              <a:rPr lang="de-DE" sz="2000" dirty="0">
                <a:latin typeface="Bahnschrift" panose="020B0502040204020203" pitchFamily="34" charset="0"/>
              </a:rPr>
              <a:t> </a:t>
            </a:r>
            <a:r>
              <a:rPr lang="de-DE" sz="2000" dirty="0" err="1">
                <a:latin typeface="Bahnschrift" panose="020B0502040204020203" pitchFamily="34" charset="0"/>
              </a:rPr>
              <a:t>processing</a:t>
            </a:r>
            <a:r>
              <a:rPr lang="de-DE" sz="2000" dirty="0">
                <a:latin typeface="Bahnschrift" panose="020B0502040204020203" pitchFamily="34" charset="0"/>
              </a:rPr>
              <a:t> </a:t>
            </a:r>
            <a:r>
              <a:rPr lang="de-DE" sz="2000" dirty="0" err="1">
                <a:latin typeface="Bahnschrift" panose="020B0502040204020203" pitchFamily="34" charset="0"/>
              </a:rPr>
              <a:t>the</a:t>
            </a:r>
            <a:r>
              <a:rPr lang="de-DE" sz="2000" dirty="0">
                <a:latin typeface="Bahnschrift" panose="020B0502040204020203" pitchFamily="34" charset="0"/>
              </a:rPr>
              <a:t> </a:t>
            </a:r>
            <a:r>
              <a:rPr lang="de-DE" sz="2000" dirty="0" err="1">
                <a:latin typeface="Bahnschrift" panose="020B0502040204020203" pitchFamily="34" charset="0"/>
              </a:rPr>
              <a:t>data</a:t>
            </a:r>
            <a:r>
              <a:rPr lang="de-DE" sz="2000" dirty="0">
                <a:latin typeface="Bahnschrift" panose="020B0502040204020203" pitchFamily="34" charset="0"/>
              </a:rPr>
              <a:t>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600" dirty="0">
                <a:latin typeface="Bahnschrift" panose="020B0502040204020203" pitchFamily="34" charset="0"/>
              </a:rPr>
              <a:t>Removal of the static gravity field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600" dirty="0">
                <a:latin typeface="Bahnschrift" panose="020B0502040204020203" pitchFamily="34" charset="0"/>
              </a:rPr>
              <a:t>Calculation of unfiltered equivalent water heights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sz="1200" dirty="0">
                <a:latin typeface="Bahnschrift" panose="020B0502040204020203" pitchFamily="34" charset="0"/>
              </a:rPr>
              <a:t>Using the load love numbers for approximating the g</a:t>
            </a:r>
            <a:r>
              <a:rPr lang="de-DE" sz="1200" dirty="0" err="1">
                <a:latin typeface="Bahnschrift" panose="020B0502040204020203" pitchFamily="34" charset="0"/>
              </a:rPr>
              <a:t>lacial</a:t>
            </a:r>
            <a:r>
              <a:rPr lang="de-DE" sz="1200" dirty="0">
                <a:latin typeface="Bahnschrift" panose="020B0502040204020203" pitchFamily="34" charset="0"/>
              </a:rPr>
              <a:t> </a:t>
            </a:r>
            <a:r>
              <a:rPr lang="de-DE" sz="1200" dirty="0" err="1">
                <a:latin typeface="Bahnschrift" panose="020B0502040204020203" pitchFamily="34" charset="0"/>
              </a:rPr>
              <a:t>isostatic</a:t>
            </a:r>
            <a:r>
              <a:rPr lang="de-DE" sz="1200" dirty="0">
                <a:latin typeface="Bahnschrift" panose="020B0502040204020203" pitchFamily="34" charset="0"/>
              </a:rPr>
              <a:t> </a:t>
            </a:r>
            <a:r>
              <a:rPr lang="de-DE" sz="1200" dirty="0" err="1">
                <a:latin typeface="Bahnschrift" panose="020B0502040204020203" pitchFamily="34" charset="0"/>
              </a:rPr>
              <a:t>adjustment</a:t>
            </a:r>
            <a:r>
              <a:rPr lang="de-DE" sz="1200" dirty="0">
                <a:latin typeface="Bahnschrift" panose="020B0502040204020203" pitchFamily="34" charset="0"/>
              </a:rPr>
              <a:t> (</a:t>
            </a:r>
            <a:r>
              <a:rPr lang="en-US" sz="1200" dirty="0">
                <a:latin typeface="Bahnschrift" panose="020B0502040204020203" pitchFamily="34" charset="0"/>
              </a:rPr>
              <a:t>GIA)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600" dirty="0">
                <a:latin typeface="Bahnschrift" panose="020B0502040204020203" pitchFamily="34" charset="0"/>
              </a:rPr>
              <a:t>Filtering of the spherical harmonic coefficients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sz="1200" dirty="0">
                <a:latin typeface="Bahnschrift" panose="020B0502040204020203" pitchFamily="34" charset="0"/>
              </a:rPr>
              <a:t>Gaussian filter with various filter radii 	choose one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600" dirty="0">
                <a:latin typeface="Bahnschrift" panose="020B0502040204020203" pitchFamily="34" charset="0"/>
              </a:rPr>
              <a:t>Computation of a time series of region averages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600" dirty="0">
                <a:latin typeface="Bahnschrift" panose="020B0502040204020203" pitchFamily="34" charset="0"/>
              </a:rPr>
              <a:t>Interpolation of missing GRACE months by inserting the average of the previous and the successive mean EWH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600" dirty="0">
                <a:latin typeface="Bahnschrift" panose="020B0502040204020203" pitchFamily="34" charset="0"/>
              </a:rPr>
              <a:t>Estimation of linear mass trend of the interpolated series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US" sz="1600" dirty="0">
              <a:latin typeface="Bahnschrift" panose="020B0502040204020203" pitchFamily="34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endParaRPr lang="en-US" sz="1600" dirty="0">
              <a:latin typeface="Bahnschrift" panose="020B0502040204020203" pitchFamily="34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endParaRPr lang="de-DE" sz="1600" dirty="0">
              <a:latin typeface="Bahnschrift" panose="020B0502040204020203" pitchFamily="34" charset="0"/>
            </a:endParaRPr>
          </a:p>
        </p:txBody>
      </p:sp>
      <p:pic>
        <p:nvPicPr>
          <p:cNvPr id="4" name="Grafik 3" descr="Ein Bild, das Text enthält.&#10;&#10;Automatisch generierte Beschreibung">
            <a:extLst>
              <a:ext uri="{FF2B5EF4-FFF2-40B4-BE49-F238E27FC236}">
                <a16:creationId xmlns:a16="http://schemas.microsoft.com/office/drawing/2014/main" id="{17619843-12CD-4097-98FD-A4CB5227CF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934" y="177282"/>
            <a:ext cx="2453952" cy="617001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FE2650D6-39AC-43CB-8D6E-FC1114815F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2643" y="93306"/>
            <a:ext cx="1266721" cy="1380822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1BBD6F97-93E7-4C42-99EB-D40C8A38AA31}"/>
              </a:ext>
            </a:extLst>
          </p:cNvPr>
          <p:cNvSpPr txBox="1"/>
          <p:nvPr/>
        </p:nvSpPr>
        <p:spPr>
          <a:xfrm>
            <a:off x="8141368" y="6456917"/>
            <a:ext cx="39479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400" dirty="0">
                <a:latin typeface="Bahnschrift" panose="020B0502040204020203" pitchFamily="34" charset="0"/>
              </a:rPr>
              <a:t>Christopher Mahn, Silas Teske, Joshua Wolf</a:t>
            </a:r>
          </a:p>
        </p:txBody>
      </p:sp>
      <p:sp>
        <p:nvSpPr>
          <p:cNvPr id="7" name="Pfeil: nach rechts 6">
            <a:extLst>
              <a:ext uri="{FF2B5EF4-FFF2-40B4-BE49-F238E27FC236}">
                <a16:creationId xmlns:a16="http://schemas.microsoft.com/office/drawing/2014/main" id="{ECC39692-FEE0-E969-5A6E-4EC222993F1B}"/>
              </a:ext>
            </a:extLst>
          </p:cNvPr>
          <p:cNvSpPr/>
          <p:nvPr/>
        </p:nvSpPr>
        <p:spPr>
          <a:xfrm>
            <a:off x="4916906" y="3344779"/>
            <a:ext cx="312821" cy="842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481918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747315-2CB4-46C6-8AC2-95B18E1A7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de-DE" sz="3600" dirty="0">
                <a:latin typeface="Bahnschrift" panose="020B0502040204020203" pitchFamily="34" charset="0"/>
              </a:rPr>
              <a:t>2. Data processing</a:t>
            </a:r>
            <a:endParaRPr lang="de-DE" sz="4000" dirty="0">
              <a:latin typeface="Bahnschrift" panose="020B0502040204020203" pitchFamily="34" charset="0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734E635-B60E-4608-9187-A76C7679ED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475229" cy="4351338"/>
          </a:xfrm>
        </p:spPr>
        <p:txBody>
          <a:bodyPr>
            <a:normAutofit/>
          </a:bodyPr>
          <a:lstStyle/>
          <a:p>
            <a:r>
              <a:rPr lang="de-DE" sz="2000" dirty="0">
                <a:latin typeface="Bahnschrift" panose="020B0502040204020203" pitchFamily="34" charset="0"/>
              </a:rPr>
              <a:t>Python </a:t>
            </a:r>
            <a:r>
              <a:rPr lang="de-DE" sz="2000" dirty="0" err="1">
                <a:latin typeface="Bahnschrift" panose="020B0502040204020203" pitchFamily="34" charset="0"/>
              </a:rPr>
              <a:t>scripts</a:t>
            </a:r>
            <a:r>
              <a:rPr lang="de-DE" sz="2000" dirty="0">
                <a:latin typeface="Bahnschrift" panose="020B0502040204020203" pitchFamily="34" charset="0"/>
              </a:rPr>
              <a:t> and a </a:t>
            </a:r>
            <a:r>
              <a:rPr lang="de-DE" sz="2000" dirty="0" err="1">
                <a:latin typeface="Bahnschrift" panose="020B0502040204020203" pitchFamily="34" charset="0"/>
              </a:rPr>
              <a:t>library</a:t>
            </a:r>
            <a:r>
              <a:rPr lang="de-DE" sz="2000" dirty="0">
                <a:latin typeface="Bahnschrift" panose="020B0502040204020203" pitchFamily="34" charset="0"/>
              </a:rPr>
              <a:t> </a:t>
            </a:r>
            <a:r>
              <a:rPr lang="de-DE" sz="2000" dirty="0" err="1">
                <a:latin typeface="Bahnschrift" panose="020B0502040204020203" pitchFamily="34" charset="0"/>
              </a:rPr>
              <a:t>for</a:t>
            </a:r>
            <a:r>
              <a:rPr lang="de-DE" sz="2000" dirty="0">
                <a:latin typeface="Bahnschrift" panose="020B0502040204020203" pitchFamily="34" charset="0"/>
              </a:rPr>
              <a:t> different </a:t>
            </a:r>
            <a:br>
              <a:rPr lang="de-DE" sz="2000" dirty="0">
                <a:latin typeface="Bahnschrift" panose="020B0502040204020203" pitchFamily="34" charset="0"/>
              </a:rPr>
            </a:br>
            <a:r>
              <a:rPr lang="de-DE" sz="2000" dirty="0">
                <a:latin typeface="Bahnschrift" panose="020B0502040204020203" pitchFamily="34" charset="0"/>
              </a:rPr>
              <a:t>sub-tasks: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de-DE" sz="1600" dirty="0">
                <a:latin typeface="Bahnschrift" panose="020B0502040204020203" pitchFamily="34" charset="0"/>
              </a:rPr>
              <a:t>main.py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de-DE" sz="1600" dirty="0">
                <a:latin typeface="Bahnschrift" panose="020B0502040204020203" pitchFamily="34" charset="0"/>
              </a:rPr>
              <a:t>data_processing.py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de-DE" sz="1600" dirty="0">
                <a:latin typeface="Bahnschrift" panose="020B0502040204020203" pitchFamily="34" charset="0"/>
              </a:rPr>
              <a:t>functions.py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de-DE" sz="1600" dirty="0">
                <a:latin typeface="Bahnschrift" panose="020B0502040204020203" pitchFamily="34" charset="0"/>
              </a:rPr>
              <a:t>data_plotting.py</a:t>
            </a:r>
          </a:p>
        </p:txBody>
      </p:sp>
      <p:pic>
        <p:nvPicPr>
          <p:cNvPr id="4" name="Grafik 3" descr="Ein Bild, das Text enthält.&#10;&#10;Automatisch generierte Beschreibung">
            <a:extLst>
              <a:ext uri="{FF2B5EF4-FFF2-40B4-BE49-F238E27FC236}">
                <a16:creationId xmlns:a16="http://schemas.microsoft.com/office/drawing/2014/main" id="{17619843-12CD-4097-98FD-A4CB5227CF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934" y="177282"/>
            <a:ext cx="2453952" cy="617001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FE2650D6-39AC-43CB-8D6E-FC1114815F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2643" y="93306"/>
            <a:ext cx="1266721" cy="1380822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1BBD6F97-93E7-4C42-99EB-D40C8A38AA31}"/>
              </a:ext>
            </a:extLst>
          </p:cNvPr>
          <p:cNvSpPr txBox="1"/>
          <p:nvPr/>
        </p:nvSpPr>
        <p:spPr>
          <a:xfrm>
            <a:off x="8141368" y="6456917"/>
            <a:ext cx="39479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400" dirty="0">
                <a:latin typeface="Bahnschrift" panose="020B0502040204020203" pitchFamily="34" charset="0"/>
              </a:rPr>
              <a:t>Christopher Mahn, Silas Teske, Joshua Wolf</a:t>
            </a: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DC84EF6E-28FB-860F-D4F7-30619A26E7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2846" y="1745947"/>
            <a:ext cx="7771454" cy="4371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3555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747315-2CB4-46C6-8AC2-95B18E1A7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de-DE" sz="3600" dirty="0">
                <a:latin typeface="Bahnschrift" panose="020B0502040204020203" pitchFamily="34" charset="0"/>
              </a:rPr>
              <a:t>2. Data processing</a:t>
            </a:r>
            <a:endParaRPr lang="de-DE" sz="4000" dirty="0">
              <a:latin typeface="Bahnschrift" panose="020B0502040204020203" pitchFamily="34" charset="0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734E635-B60E-4608-9187-A76C7679ED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475229" cy="4351338"/>
          </a:xfrm>
        </p:spPr>
        <p:txBody>
          <a:bodyPr>
            <a:normAutofit/>
          </a:bodyPr>
          <a:lstStyle/>
          <a:p>
            <a:r>
              <a:rPr lang="de-DE" sz="2000" dirty="0">
                <a:latin typeface="Bahnschrift" panose="020B0502040204020203" pitchFamily="34" charset="0"/>
              </a:rPr>
              <a:t>Python </a:t>
            </a:r>
            <a:r>
              <a:rPr lang="de-DE" sz="2000" dirty="0" err="1">
                <a:latin typeface="Bahnschrift" panose="020B0502040204020203" pitchFamily="34" charset="0"/>
              </a:rPr>
              <a:t>scripts</a:t>
            </a:r>
            <a:r>
              <a:rPr lang="de-DE" sz="2000" dirty="0">
                <a:latin typeface="Bahnschrift" panose="020B0502040204020203" pitchFamily="34" charset="0"/>
              </a:rPr>
              <a:t> and a </a:t>
            </a:r>
            <a:r>
              <a:rPr lang="de-DE" sz="2000" dirty="0" err="1">
                <a:latin typeface="Bahnschrift" panose="020B0502040204020203" pitchFamily="34" charset="0"/>
              </a:rPr>
              <a:t>library</a:t>
            </a:r>
            <a:r>
              <a:rPr lang="de-DE" sz="2000" dirty="0">
                <a:latin typeface="Bahnschrift" panose="020B0502040204020203" pitchFamily="34" charset="0"/>
              </a:rPr>
              <a:t> </a:t>
            </a:r>
            <a:r>
              <a:rPr lang="de-DE" sz="2000" dirty="0" err="1">
                <a:latin typeface="Bahnschrift" panose="020B0502040204020203" pitchFamily="34" charset="0"/>
              </a:rPr>
              <a:t>for</a:t>
            </a:r>
            <a:r>
              <a:rPr lang="de-DE" sz="2000" dirty="0">
                <a:latin typeface="Bahnschrift" panose="020B0502040204020203" pitchFamily="34" charset="0"/>
              </a:rPr>
              <a:t> different </a:t>
            </a:r>
            <a:br>
              <a:rPr lang="de-DE" sz="2000" dirty="0">
                <a:latin typeface="Bahnschrift" panose="020B0502040204020203" pitchFamily="34" charset="0"/>
              </a:rPr>
            </a:br>
            <a:r>
              <a:rPr lang="de-DE" sz="2000" dirty="0">
                <a:latin typeface="Bahnschrift" panose="020B0502040204020203" pitchFamily="34" charset="0"/>
              </a:rPr>
              <a:t>sub-tasks: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de-DE" sz="1600" dirty="0">
                <a:latin typeface="Bahnschrift" panose="020B0502040204020203" pitchFamily="34" charset="0"/>
              </a:rPr>
              <a:t>main.py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de-DE" sz="1600" dirty="0">
                <a:latin typeface="Bahnschrift" panose="020B0502040204020203" pitchFamily="34" charset="0"/>
              </a:rPr>
              <a:t>data_processing.py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de-DE" sz="1600" dirty="0">
                <a:latin typeface="Bahnschrift" panose="020B0502040204020203" pitchFamily="34" charset="0"/>
              </a:rPr>
              <a:t>functions.py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de-DE" sz="1600" dirty="0">
                <a:latin typeface="Bahnschrift" panose="020B0502040204020203" pitchFamily="34" charset="0"/>
              </a:rPr>
              <a:t>data_plotting.py</a:t>
            </a:r>
          </a:p>
        </p:txBody>
      </p:sp>
      <p:pic>
        <p:nvPicPr>
          <p:cNvPr id="4" name="Grafik 3" descr="Ein Bild, das Text enthält.&#10;&#10;Automatisch generierte Beschreibung">
            <a:extLst>
              <a:ext uri="{FF2B5EF4-FFF2-40B4-BE49-F238E27FC236}">
                <a16:creationId xmlns:a16="http://schemas.microsoft.com/office/drawing/2014/main" id="{17619843-12CD-4097-98FD-A4CB5227CF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934" y="177282"/>
            <a:ext cx="2453952" cy="617001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FE2650D6-39AC-43CB-8D6E-FC1114815F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2643" y="93306"/>
            <a:ext cx="1266721" cy="1380822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1BBD6F97-93E7-4C42-99EB-D40C8A38AA31}"/>
              </a:ext>
            </a:extLst>
          </p:cNvPr>
          <p:cNvSpPr txBox="1"/>
          <p:nvPr/>
        </p:nvSpPr>
        <p:spPr>
          <a:xfrm>
            <a:off x="8141368" y="6456917"/>
            <a:ext cx="39479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400" dirty="0">
                <a:latin typeface="Bahnschrift" panose="020B0502040204020203" pitchFamily="34" charset="0"/>
              </a:rPr>
              <a:t>Christopher Mahn, Silas Teske, Joshua Wolf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30FC6868-0438-9B90-F2A6-1E4CF3A31E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2845" y="1745946"/>
            <a:ext cx="7735711" cy="435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9475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>
            <a:extLst>
              <a:ext uri="{FF2B5EF4-FFF2-40B4-BE49-F238E27FC236}">
                <a16:creationId xmlns:a16="http://schemas.microsoft.com/office/drawing/2014/main" id="{30C48829-2A0A-7B7A-D269-1D73F84EE0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2697" y="1474127"/>
            <a:ext cx="5396667" cy="520259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1747315-2CB4-46C6-8AC2-95B18E1A7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de-DE" sz="3600" dirty="0">
                <a:latin typeface="Bahnschrift" panose="020B0502040204020203" pitchFamily="34" charset="0"/>
              </a:rPr>
              <a:t>a) Selection of a region of interest</a:t>
            </a:r>
            <a:endParaRPr lang="de-DE" sz="4000" dirty="0">
              <a:latin typeface="Bahnschrift" panose="020B0502040204020203" pitchFamily="34" charset="0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734E635-B60E-4608-9187-A76C7679ED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623884" cy="4351338"/>
          </a:xfrm>
        </p:spPr>
        <p:txBody>
          <a:bodyPr>
            <a:normAutofit/>
          </a:bodyPr>
          <a:lstStyle/>
          <a:p>
            <a:r>
              <a:rPr lang="de-DE" sz="2000" dirty="0">
                <a:latin typeface="Bahnschrift" panose="020B0502040204020203" pitchFamily="34" charset="0"/>
              </a:rPr>
              <a:t>Canadian Province of British Columbia</a:t>
            </a:r>
            <a:endParaRPr lang="de-DE" sz="1600" dirty="0">
              <a:latin typeface="Bahnschrift" panose="020B0502040204020203" pitchFamily="34" charset="0"/>
            </a:endParaRPr>
          </a:p>
        </p:txBody>
      </p:sp>
      <p:pic>
        <p:nvPicPr>
          <p:cNvPr id="4" name="Grafik 3" descr="Ein Bild, das Text enthält.&#10;&#10;Automatisch generierte Beschreibung">
            <a:extLst>
              <a:ext uri="{FF2B5EF4-FFF2-40B4-BE49-F238E27FC236}">
                <a16:creationId xmlns:a16="http://schemas.microsoft.com/office/drawing/2014/main" id="{17619843-12CD-4097-98FD-A4CB5227CF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934" y="177282"/>
            <a:ext cx="2453952" cy="617001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FE2650D6-39AC-43CB-8D6E-FC1114815F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2643" y="93306"/>
            <a:ext cx="1266721" cy="1380822"/>
          </a:xfrm>
          <a:prstGeom prst="rect">
            <a:avLst/>
          </a:prstGeom>
        </p:spPr>
      </p:pic>
      <p:pic>
        <p:nvPicPr>
          <p:cNvPr id="7" name="Grafik 6" descr="Ein Bild, das Karte enthält.&#10;&#10;Automatisch generierte Beschreibung">
            <a:extLst>
              <a:ext uri="{FF2B5EF4-FFF2-40B4-BE49-F238E27FC236}">
                <a16:creationId xmlns:a16="http://schemas.microsoft.com/office/drawing/2014/main" id="{FA3788BC-43A3-F0EC-F740-1808A8204FE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86"/>
          <a:stretch/>
        </p:blipFill>
        <p:spPr>
          <a:xfrm>
            <a:off x="838200" y="2245288"/>
            <a:ext cx="4661105" cy="4323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0892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747315-2CB4-46C6-8AC2-95B18E1A7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de-DE" sz="3600" dirty="0">
                <a:latin typeface="Bahnschrift" panose="020B0502040204020203" pitchFamily="34" charset="0"/>
              </a:rPr>
              <a:t>b) </a:t>
            </a:r>
            <a:r>
              <a:rPr lang="de-DE" sz="3600" dirty="0" err="1">
                <a:latin typeface="Bahnschrift" panose="020B0502040204020203" pitchFamily="34" charset="0"/>
              </a:rPr>
              <a:t>Pre</a:t>
            </a:r>
            <a:r>
              <a:rPr lang="de-DE" sz="3600" dirty="0">
                <a:latin typeface="Bahnschrift" panose="020B0502040204020203" pitchFamily="34" charset="0"/>
              </a:rPr>
              <a:t>-processing the </a:t>
            </a:r>
            <a:r>
              <a:rPr lang="de-DE" sz="3600" dirty="0" err="1">
                <a:latin typeface="Bahnschrift" panose="020B0502040204020203" pitchFamily="34" charset="0"/>
              </a:rPr>
              <a:t>monthly</a:t>
            </a:r>
            <a:r>
              <a:rPr lang="de-DE" sz="3600" dirty="0">
                <a:latin typeface="Bahnschrift" panose="020B0502040204020203" pitchFamily="34" charset="0"/>
              </a:rPr>
              <a:t> </a:t>
            </a:r>
            <a:r>
              <a:rPr lang="de-DE" sz="3600" dirty="0" err="1">
                <a:latin typeface="Bahnschrift" panose="020B0502040204020203" pitchFamily="34" charset="0"/>
              </a:rPr>
              <a:t>solutions</a:t>
            </a:r>
            <a:endParaRPr lang="de-DE" sz="4000" dirty="0">
              <a:latin typeface="Bahnschrift" panose="020B0502040204020203" pitchFamily="34" charset="0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734E635-B60E-4608-9187-A76C7679ED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615863" cy="4351338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Bahnschrift" panose="020B0502040204020203" pitchFamily="34" charset="0"/>
              </a:rPr>
              <a:t>Removed the static gravity field ITSG-Grace2018s.gfc</a:t>
            </a:r>
          </a:p>
          <a:p>
            <a:r>
              <a:rPr lang="en-US" sz="2000" dirty="0">
                <a:latin typeface="Bahnschrift" panose="020B0502040204020203" pitchFamily="34" charset="0"/>
              </a:rPr>
              <a:t>Added the monthly grace coefficients</a:t>
            </a:r>
            <a:endParaRPr lang="de-DE" sz="1600" dirty="0">
              <a:latin typeface="Bahnschrift" panose="020B0502040204020203" pitchFamily="34" charset="0"/>
            </a:endParaRPr>
          </a:p>
        </p:txBody>
      </p:sp>
      <p:pic>
        <p:nvPicPr>
          <p:cNvPr id="4" name="Grafik 3" descr="Ein Bild, das Text enthält.&#10;&#10;Automatisch generierte Beschreibung">
            <a:extLst>
              <a:ext uri="{FF2B5EF4-FFF2-40B4-BE49-F238E27FC236}">
                <a16:creationId xmlns:a16="http://schemas.microsoft.com/office/drawing/2014/main" id="{17619843-12CD-4097-98FD-A4CB5227CF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934" y="177282"/>
            <a:ext cx="2453952" cy="617001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FE2650D6-39AC-43CB-8D6E-FC1114815F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2643" y="93306"/>
            <a:ext cx="1266721" cy="1380822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1BBD6F97-93E7-4C42-99EB-D40C8A38AA31}"/>
              </a:ext>
            </a:extLst>
          </p:cNvPr>
          <p:cNvSpPr txBox="1"/>
          <p:nvPr/>
        </p:nvSpPr>
        <p:spPr>
          <a:xfrm>
            <a:off x="8141368" y="6456917"/>
            <a:ext cx="39479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400" dirty="0">
                <a:latin typeface="Bahnschrift" panose="020B0502040204020203" pitchFamily="34" charset="0"/>
              </a:rPr>
              <a:t>Christopher Mahn, Silas Teske, Joshua Wolf</a:t>
            </a:r>
          </a:p>
        </p:txBody>
      </p:sp>
    </p:spTree>
    <p:extLst>
      <p:ext uri="{BB962C8B-B14F-4D97-AF65-F5344CB8AC3E}">
        <p14:creationId xmlns:p14="http://schemas.microsoft.com/office/powerpoint/2010/main" val="26824430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BB133992-E66B-03CF-C5AC-7036578672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6743" y="1383265"/>
            <a:ext cx="4891323" cy="510961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1747315-2CB4-46C6-8AC2-95B18E1A7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de-DE" sz="3600" dirty="0">
                <a:latin typeface="Bahnschrift" panose="020B0502040204020203" pitchFamily="34" charset="0"/>
              </a:rPr>
              <a:t>c) </a:t>
            </a:r>
            <a:r>
              <a:rPr lang="de-DE" sz="3600" dirty="0" err="1">
                <a:latin typeface="Bahnschrift" panose="020B0502040204020203" pitchFamily="34" charset="0"/>
              </a:rPr>
              <a:t>Calculation</a:t>
            </a:r>
            <a:r>
              <a:rPr lang="de-DE" sz="3600" dirty="0">
                <a:latin typeface="Bahnschrift" panose="020B0502040204020203" pitchFamily="34" charset="0"/>
              </a:rPr>
              <a:t> of </a:t>
            </a:r>
            <a:r>
              <a:rPr lang="de-DE" sz="3600" dirty="0" err="1">
                <a:latin typeface="Bahnschrift" panose="020B0502040204020203" pitchFamily="34" charset="0"/>
              </a:rPr>
              <a:t>unfiltered</a:t>
            </a:r>
            <a:r>
              <a:rPr lang="de-DE" sz="3600" dirty="0">
                <a:latin typeface="Bahnschrift" panose="020B0502040204020203" pitchFamily="34" charset="0"/>
              </a:rPr>
              <a:t> EWH</a:t>
            </a:r>
            <a:endParaRPr lang="de-DE" sz="4000" dirty="0">
              <a:latin typeface="Bahnschrift" panose="020B0502040204020203" pitchFamily="34" charset="0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734E635-B60E-4608-9187-A76C7679ED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623884" cy="4351338"/>
          </a:xfrm>
        </p:spPr>
        <p:txBody>
          <a:bodyPr>
            <a:normAutofit/>
          </a:bodyPr>
          <a:lstStyle/>
          <a:p>
            <a:r>
              <a:rPr lang="de-DE" sz="2000" dirty="0">
                <a:latin typeface="Bahnschrift" panose="020B0502040204020203" pitchFamily="34" charset="0"/>
              </a:rPr>
              <a:t>P</a:t>
            </a:r>
            <a:endParaRPr lang="de-DE" sz="1600" dirty="0">
              <a:latin typeface="Bahnschrift" panose="020B0502040204020203" pitchFamily="34" charset="0"/>
            </a:endParaRPr>
          </a:p>
        </p:txBody>
      </p:sp>
      <p:pic>
        <p:nvPicPr>
          <p:cNvPr id="4" name="Grafik 3" descr="Ein Bild, das Text enthält.&#10;&#10;Automatisch generierte Beschreibung">
            <a:extLst>
              <a:ext uri="{FF2B5EF4-FFF2-40B4-BE49-F238E27FC236}">
                <a16:creationId xmlns:a16="http://schemas.microsoft.com/office/drawing/2014/main" id="{17619843-12CD-4097-98FD-A4CB5227CF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934" y="177282"/>
            <a:ext cx="2453952" cy="617001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FE2650D6-39AC-43CB-8D6E-FC1114815F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2643" y="93306"/>
            <a:ext cx="1266721" cy="1380822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1BBD6F97-93E7-4C42-99EB-D40C8A38AA31}"/>
              </a:ext>
            </a:extLst>
          </p:cNvPr>
          <p:cNvSpPr txBox="1"/>
          <p:nvPr/>
        </p:nvSpPr>
        <p:spPr>
          <a:xfrm>
            <a:off x="8141368" y="6456917"/>
            <a:ext cx="39479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400" dirty="0">
                <a:latin typeface="Bahnschrift" panose="020B0502040204020203" pitchFamily="34" charset="0"/>
              </a:rPr>
              <a:t>Christopher Mahn, Silas Teske, Joshua Wolf</a:t>
            </a:r>
          </a:p>
        </p:txBody>
      </p:sp>
    </p:spTree>
    <p:extLst>
      <p:ext uri="{BB962C8B-B14F-4D97-AF65-F5344CB8AC3E}">
        <p14:creationId xmlns:p14="http://schemas.microsoft.com/office/powerpoint/2010/main" val="41584640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595</Words>
  <Application>Microsoft Office PowerPoint</Application>
  <PresentationFormat>Breitbild</PresentationFormat>
  <Paragraphs>96</Paragraphs>
  <Slides>18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18</vt:i4>
      </vt:variant>
    </vt:vector>
  </HeadingPairs>
  <TitlesOfParts>
    <vt:vector size="24" baseType="lpstr">
      <vt:lpstr>Arial</vt:lpstr>
      <vt:lpstr>Bahnschrift</vt:lpstr>
      <vt:lpstr>Calibri</vt:lpstr>
      <vt:lpstr>Calibri Light</vt:lpstr>
      <vt:lpstr>Wingdings</vt:lpstr>
      <vt:lpstr>Office</vt:lpstr>
      <vt:lpstr>Homework Exercise 02</vt:lpstr>
      <vt:lpstr>Structure of the presentation</vt:lpstr>
      <vt:lpstr>1. Introduction</vt:lpstr>
      <vt:lpstr>1. Introduction</vt:lpstr>
      <vt:lpstr>2. Data processing</vt:lpstr>
      <vt:lpstr>2. Data processing</vt:lpstr>
      <vt:lpstr>a) Selection of a region of interest</vt:lpstr>
      <vt:lpstr>b) Pre-processing the monthly solutions</vt:lpstr>
      <vt:lpstr>c) Calculation of unfiltered EWH</vt:lpstr>
      <vt:lpstr>d) Filtering of the spherical  harmonic coefficients</vt:lpstr>
      <vt:lpstr>d) Filtering of the spherical  harmonic coefficients</vt:lpstr>
      <vt:lpstr>d) Filtering of the spherical  harmonic coefficients</vt:lpstr>
      <vt:lpstr>d) Filtering of the spherical  harmonic coefficients</vt:lpstr>
      <vt:lpstr>e) Computation of a time series  of region averages</vt:lpstr>
      <vt:lpstr>f) Interpolation of missing GRACE months</vt:lpstr>
      <vt:lpstr>g) Estimation of linear mass trend</vt:lpstr>
      <vt:lpstr>3. Results and discussion</vt:lpstr>
      <vt:lpstr>4. Conclusion and perspective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Homework Exercise 02</dc:title>
  <dc:creator>Joshua Wolf</dc:creator>
  <cp:lastModifiedBy>Joshua Wolf</cp:lastModifiedBy>
  <cp:revision>19</cp:revision>
  <dcterms:created xsi:type="dcterms:W3CDTF">2023-01-19T12:18:06Z</dcterms:created>
  <dcterms:modified xsi:type="dcterms:W3CDTF">2023-01-24T02:27:57Z</dcterms:modified>
</cp:coreProperties>
</file>